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9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0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11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12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  <p:sldMasterId id="2147483696" r:id="rId3"/>
    <p:sldMasterId id="2147483756" r:id="rId4"/>
    <p:sldMasterId id="2147483708" r:id="rId5"/>
    <p:sldMasterId id="2147483768" r:id="rId6"/>
    <p:sldMasterId id="2147483744" r:id="rId7"/>
    <p:sldMasterId id="2147483780" r:id="rId8"/>
    <p:sldMasterId id="2147483720" r:id="rId9"/>
    <p:sldMasterId id="2147483732" r:id="rId10"/>
    <p:sldMasterId id="2147483660" r:id="rId11"/>
    <p:sldMasterId id="2147486479" r:id="rId12"/>
    <p:sldMasterId id="2147487640" r:id="rId13"/>
  </p:sldMasterIdLst>
  <p:notesMasterIdLst>
    <p:notesMasterId r:id="rId25"/>
  </p:notesMasterIdLst>
  <p:sldIdLst>
    <p:sldId id="374" r:id="rId14"/>
    <p:sldId id="573" r:id="rId15"/>
    <p:sldId id="583" r:id="rId16"/>
    <p:sldId id="576" r:id="rId17"/>
    <p:sldId id="575" r:id="rId18"/>
    <p:sldId id="577" r:id="rId19"/>
    <p:sldId id="578" r:id="rId20"/>
    <p:sldId id="579" r:id="rId21"/>
    <p:sldId id="580" r:id="rId22"/>
    <p:sldId id="581" r:id="rId23"/>
    <p:sldId id="582" r:id="rId24"/>
  </p:sldIdLst>
  <p:sldSz cx="9144000" cy="6858000" type="screen4x3"/>
  <p:notesSz cx="6735763" cy="986948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D537"/>
    <a:srgbClr val="FF0000"/>
    <a:srgbClr val="000000"/>
    <a:srgbClr val="00B050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79218" autoAdjust="0"/>
  </p:normalViewPr>
  <p:slideViewPr>
    <p:cSldViewPr>
      <p:cViewPr>
        <p:scale>
          <a:sx n="60" d="100"/>
          <a:sy n="60" d="100"/>
        </p:scale>
        <p:origin x="-2988" y="-6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22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notesViewPr>
    <p:cSldViewPr>
      <p:cViewPr varScale="1">
        <p:scale>
          <a:sx n="48" d="100"/>
          <a:sy n="48" d="100"/>
        </p:scale>
        <p:origin x="-2818" y="-72"/>
      </p:cViewPr>
      <p:guideLst>
        <p:guide orient="horz" pos="3108"/>
        <p:guide pos="212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8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FE9BA85F-405C-4714-9E46-FA0E50B73211}" type="datetimeFigureOut">
              <a:rPr lang="en-GB"/>
              <a:pPr>
                <a:defRPr/>
              </a:pPr>
              <a:t>11/09/2014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0113" y="739775"/>
            <a:ext cx="4935537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3100" y="4687888"/>
            <a:ext cx="5389563" cy="44418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4188"/>
            <a:ext cx="2919413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14763" y="9374188"/>
            <a:ext cx="2919412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E9032B0-19CC-4ACA-A65B-0072B15139A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056945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en-US" smtClean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8489AF6-1BFF-4CDA-8020-CE912177E75A}" type="slidenum">
              <a:rPr lang="en-GB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GB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altLang="en-US" smtClean="0"/>
          </a:p>
        </p:txBody>
      </p:sp>
      <p:sp>
        <p:nvSpPr>
          <p:cNvPr id="4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fld id="{A28B8B9A-AAC0-4809-A6FD-08285A5752F7}" type="slidenum">
              <a:rPr lang="en-GB" altLang="en-US" smtClean="0"/>
              <a:pPr/>
              <a:t>3</a:t>
            </a:fld>
            <a:endParaRPr lang="en-GB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1199"/>
            <a:ext cx="9144000" cy="18219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</p:pic>
      <p:pic>
        <p:nvPicPr>
          <p:cNvPr id="11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333375"/>
            <a:ext cx="1882775" cy="75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280988"/>
            <a:ext cx="18478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237288"/>
            <a:ext cx="1493837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52000" y="5479200"/>
            <a:ext cx="5112000" cy="398072"/>
          </a:xfrm>
          <a:effectLst/>
        </p:spPr>
        <p:txBody>
          <a:bodyPr>
            <a:noAutofit/>
          </a:bodyPr>
          <a:lstStyle>
            <a:lvl1pPr marL="0" indent="0" algn="r">
              <a:buNone/>
              <a:defRPr lang="en-US" sz="24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24000" y="1990800"/>
            <a:ext cx="4395600" cy="648000"/>
          </a:xfrm>
        </p:spPr>
        <p:txBody>
          <a:bodyPr>
            <a:normAutofit/>
          </a:bodyPr>
          <a:lstStyle>
            <a:lvl1pPr marL="0" indent="0"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852000" y="5877272"/>
            <a:ext cx="5112000" cy="399600"/>
          </a:xfrm>
          <a:effectLst/>
        </p:spPr>
        <p:txBody>
          <a:bodyPr>
            <a:noAutofit/>
          </a:bodyPr>
          <a:lstStyle>
            <a:lvl1pPr marL="0" indent="0" algn="r">
              <a:buNone/>
              <a:defRPr lang="en-US" sz="24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324000" y="4654800"/>
            <a:ext cx="8640000" cy="770400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7958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610923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470906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299934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38076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668357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6876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6876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15079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6876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90852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6876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90852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751756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7700384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981183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302496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5300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216001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28511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129761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223987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78789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547596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6876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6876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157248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6876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90852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6876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90852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792767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323909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36528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70277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237288"/>
            <a:ext cx="1493837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4A041144-F8DA-40CA-9F9A-23794CFB4A61}" type="datetimeFigureOut">
              <a:rPr lang="en-GB"/>
              <a:pPr>
                <a:defRPr/>
              </a:pPr>
              <a:t>11/09/2014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B97168E1-841E-4032-B2B0-704DED41916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799759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816772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9321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444063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78439F4D-A65C-40EB-B021-786B851D6837}" type="datetimeFigureOut">
              <a:rPr lang="en-GB"/>
              <a:pPr>
                <a:defRPr/>
              </a:pPr>
              <a:t>11/09/2014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64B99B1E-ADA9-40B2-A6C8-373CC032B8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21514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087158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91025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595372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6876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6876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767806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6876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90852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6876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90852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058624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47266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2776"/>
            <a:ext cx="9144000" cy="18219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</p:pic>
      <p:pic>
        <p:nvPicPr>
          <p:cNvPr id="11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333375"/>
            <a:ext cx="1882775" cy="75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280988"/>
            <a:ext cx="18478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237288"/>
            <a:ext cx="1493837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52000" y="5479200"/>
            <a:ext cx="5112000" cy="398072"/>
          </a:xfrm>
          <a:effectLst/>
        </p:spPr>
        <p:txBody>
          <a:bodyPr>
            <a:noAutofit/>
          </a:bodyPr>
          <a:lstStyle>
            <a:lvl1pPr marL="0" indent="0" algn="r">
              <a:buNone/>
              <a:defRPr lang="en-US" sz="24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24000" y="1990792"/>
            <a:ext cx="4395600" cy="648000"/>
          </a:xfrm>
        </p:spPr>
        <p:txBody>
          <a:bodyPr>
            <a:normAutofit/>
          </a:bodyPr>
          <a:lstStyle>
            <a:lvl1pPr marL="0" indent="0"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852000" y="5877272"/>
            <a:ext cx="5112000" cy="399600"/>
          </a:xfrm>
          <a:effectLst/>
        </p:spPr>
        <p:txBody>
          <a:bodyPr>
            <a:noAutofit/>
          </a:bodyPr>
          <a:lstStyle>
            <a:lvl1pPr marL="0" indent="0" algn="r">
              <a:buNone/>
              <a:defRPr lang="en-US" sz="24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324000" y="4654800"/>
            <a:ext cx="8640000" cy="770400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>
              <a:defRPr sz="4400" b="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240132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670401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0346994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941822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192555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448840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4209352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479240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927715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960706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3428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5582564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9677505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0292828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005113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896081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14480" y="274638"/>
            <a:ext cx="476252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954963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752600" y="1773238"/>
            <a:ext cx="6934200" cy="47513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016502"/>
      </p:ext>
    </p:extLst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41326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63107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6876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6876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1113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6876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90852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6876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90852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61008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1915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5785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237288"/>
            <a:ext cx="1493837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31414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22097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71729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23129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68846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2776"/>
            <a:ext cx="9144000" cy="18219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</p:pic>
      <p:pic>
        <p:nvPicPr>
          <p:cNvPr id="11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333375"/>
            <a:ext cx="1882775" cy="75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280988"/>
            <a:ext cx="18478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52000" y="5479200"/>
            <a:ext cx="5112000" cy="398072"/>
          </a:xfrm>
          <a:effectLst/>
        </p:spPr>
        <p:txBody>
          <a:bodyPr>
            <a:noAutofit/>
          </a:bodyPr>
          <a:lstStyle>
            <a:lvl1pPr marL="0" indent="0" algn="r">
              <a:buNone/>
              <a:defRPr lang="en-US" sz="24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24000" y="1990800"/>
            <a:ext cx="4395600" cy="648000"/>
          </a:xfrm>
        </p:spPr>
        <p:txBody>
          <a:bodyPr>
            <a:normAutofit/>
          </a:bodyPr>
          <a:lstStyle>
            <a:lvl1pPr marL="0" indent="0">
              <a:buNone/>
              <a:defRPr sz="1800" b="1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852000" y="5877272"/>
            <a:ext cx="5112000" cy="399600"/>
          </a:xfrm>
          <a:effectLst/>
        </p:spPr>
        <p:txBody>
          <a:bodyPr>
            <a:noAutofit/>
          </a:bodyPr>
          <a:lstStyle>
            <a:lvl1pPr marL="0" indent="0" algn="r">
              <a:buNone/>
              <a:defRPr lang="en-US" sz="2400" kern="1200" dirty="0" smtClean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324000" y="4654800"/>
            <a:ext cx="8640000" cy="770400"/>
          </a:xfrm>
          <a:prstGeom prst="rect">
            <a:avLst/>
          </a:prstGeom>
        </p:spPr>
        <p:txBody>
          <a:bodyPr rtlCol="0">
            <a:normAutofit/>
          </a:bodyPr>
          <a:lstStyle>
            <a:lvl1pPr algn="r">
              <a:defRPr sz="4400" b="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08180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63165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70619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6876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6876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25382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6876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90852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6876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90852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5964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3439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13352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84169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70734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82860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5491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0680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00935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18404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23075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6876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6876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02843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6876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90852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6876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90852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6360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6876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6876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016236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48845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9692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668020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841424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43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65566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953224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6005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681275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6876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6876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4582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6876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90852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6876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90852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47571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6876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90852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6876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90852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403220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6540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83578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858865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17033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78539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97453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19938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905082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066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635869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6876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6876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28632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6876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90852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6876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90852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100845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9609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355225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22998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594416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6321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705464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477740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74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84818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876912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6876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6876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24723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6876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90852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6876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90852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475800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26144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292570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340053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902386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91589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074159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0464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914724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402960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224374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6876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6876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579107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6876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90852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6876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90852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205912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803784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240534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515326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586226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71193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9437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645598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684639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10501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981575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6876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6876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90994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6876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90852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6876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90852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055738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72937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743776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213575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312025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9330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13" Type="http://schemas.openxmlformats.org/officeDocument/2006/relationships/image" Target="../media/image17.jpeg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Relationship Id="rId14" Type="http://schemas.openxmlformats.org/officeDocument/2006/relationships/image" Target="../media/image2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23.xml"/><Relationship Id="rId2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Relationship Id="rId14" Type="http://schemas.openxmlformats.org/officeDocument/2006/relationships/image" Target="../media/image6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Relationship Id="rId14" Type="http://schemas.openxmlformats.org/officeDocument/2006/relationships/image" Target="../media/image6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6.xml"/><Relationship Id="rId2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Relationship Id="rId14" Type="http://schemas.openxmlformats.org/officeDocument/2006/relationships/image" Target="../media/image18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7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9.jpe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11.jpe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12.jpe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image" Target="../media/image13.jpeg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image" Target="../media/image14.jpeg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image" Target="../media/image2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image" Target="../media/image15.jpeg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image" Target="../media/image2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image" Target="../media/image16.jpeg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reyi\Documents\Non_billable\2013.02_PPT_Templates_refresh\background_images_light\chess board - light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91567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215900" y="0"/>
            <a:ext cx="87122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GB" altLang="en-US" smtClean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68413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GB" altLang="en-US" smtClean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80975" y="6092825"/>
            <a:ext cx="8783638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313" y="6210300"/>
            <a:ext cx="1511300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1670" r:id="rId1"/>
    <p:sldLayoutId id="2147491671" r:id="rId2"/>
    <p:sldLayoutId id="2147491531" r:id="rId3"/>
    <p:sldLayoutId id="2147491532" r:id="rId4"/>
    <p:sldLayoutId id="2147491533" r:id="rId5"/>
    <p:sldLayoutId id="2147491534" r:id="rId6"/>
    <p:sldLayoutId id="2147491535" r:id="rId7"/>
    <p:sldLayoutId id="2147491536" r:id="rId8"/>
    <p:sldLayoutId id="2147491537" r:id="rId9"/>
    <p:sldLayoutId id="2147491538" r:id="rId10"/>
    <p:sldLayoutId id="2147491539" r:id="rId11"/>
    <p:sldLayoutId id="2147491672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reyi\Documents\Non_billable\2013.02_PPT_Templates_refresh\background_images_light\StrategicDirect1 - WHITE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91567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Title Placeholder 1"/>
          <p:cNvSpPr>
            <a:spLocks noGrp="1"/>
          </p:cNvSpPr>
          <p:nvPr>
            <p:ph type="title"/>
          </p:nvPr>
        </p:nvSpPr>
        <p:spPr bwMode="auto">
          <a:xfrm>
            <a:off x="215900" y="0"/>
            <a:ext cx="87122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GB" altLang="en-US" smtClean="0"/>
          </a:p>
        </p:txBody>
      </p:sp>
      <p:sp>
        <p:nvSpPr>
          <p:cNvPr id="1024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68413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GB" altLang="en-US" smtClean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80975" y="6092825"/>
            <a:ext cx="8783638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6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313" y="6210300"/>
            <a:ext cx="1511300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1626" r:id="rId1"/>
    <p:sldLayoutId id="2147491627" r:id="rId2"/>
    <p:sldLayoutId id="2147491628" r:id="rId3"/>
    <p:sldLayoutId id="2147491629" r:id="rId4"/>
    <p:sldLayoutId id="2147491630" r:id="rId5"/>
    <p:sldLayoutId id="2147491631" r:id="rId6"/>
    <p:sldLayoutId id="2147491632" r:id="rId7"/>
    <p:sldLayoutId id="2147491633" r:id="rId8"/>
    <p:sldLayoutId id="2147491634" r:id="rId9"/>
    <p:sldLayoutId id="2147491635" r:id="rId10"/>
    <p:sldLayoutId id="2147491636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11267" name="Title Placeholder 1"/>
          <p:cNvSpPr>
            <a:spLocks noGrp="1"/>
          </p:cNvSpPr>
          <p:nvPr>
            <p:ph type="title"/>
          </p:nvPr>
        </p:nvSpPr>
        <p:spPr bwMode="auto">
          <a:xfrm>
            <a:off x="215900" y="0"/>
            <a:ext cx="87122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GB" altLang="en-US" smtClean="0"/>
          </a:p>
        </p:txBody>
      </p:sp>
      <p:sp>
        <p:nvSpPr>
          <p:cNvPr id="1126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68413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GB" altLang="en-US" smtClean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80975" y="6092825"/>
            <a:ext cx="8783638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0" name="Picture 2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6237288"/>
            <a:ext cx="1493838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1637" r:id="rId1"/>
    <p:sldLayoutId id="2147491638" r:id="rId2"/>
    <p:sldLayoutId id="2147491639" r:id="rId3"/>
    <p:sldLayoutId id="2147491640" r:id="rId4"/>
    <p:sldLayoutId id="2147491641" r:id="rId5"/>
    <p:sldLayoutId id="2147491642" r:id="rId6"/>
    <p:sldLayoutId id="2147491643" r:id="rId7"/>
    <p:sldLayoutId id="2147491644" r:id="rId8"/>
    <p:sldLayoutId id="2147491645" r:id="rId9"/>
    <p:sldLayoutId id="2147491646" r:id="rId10"/>
    <p:sldLayoutId id="2147491647" r:id="rId11"/>
    <p:sldLayoutId id="2147491675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>
              <a:solidFill>
                <a:prstClr val="white"/>
              </a:solidFill>
            </a:endParaRPr>
          </a:p>
        </p:txBody>
      </p:sp>
      <p:sp>
        <p:nvSpPr>
          <p:cNvPr id="12291" name="Title Placeholder 1"/>
          <p:cNvSpPr>
            <a:spLocks noGrp="1"/>
          </p:cNvSpPr>
          <p:nvPr>
            <p:ph type="title"/>
          </p:nvPr>
        </p:nvSpPr>
        <p:spPr bwMode="auto">
          <a:xfrm>
            <a:off x="215900" y="0"/>
            <a:ext cx="87122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GB" altLang="en-US" smtClean="0"/>
          </a:p>
        </p:txBody>
      </p:sp>
      <p:sp>
        <p:nvSpPr>
          <p:cNvPr id="1229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68413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GB" altLang="en-US" smtClean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80975" y="6092825"/>
            <a:ext cx="8783638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4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313" y="6210300"/>
            <a:ext cx="1511300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5" name="Picture 2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237288"/>
            <a:ext cx="1493837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1648" r:id="rId1"/>
    <p:sldLayoutId id="2147491649" r:id="rId2"/>
    <p:sldLayoutId id="2147491650" r:id="rId3"/>
    <p:sldLayoutId id="2147491651" r:id="rId4"/>
    <p:sldLayoutId id="2147491652" r:id="rId5"/>
    <p:sldLayoutId id="2147491653" r:id="rId6"/>
    <p:sldLayoutId id="2147491654" r:id="rId7"/>
    <p:sldLayoutId id="2147491655" r:id="rId8"/>
    <p:sldLayoutId id="2147491656" r:id="rId9"/>
    <p:sldLayoutId id="2147491657" r:id="rId10"/>
    <p:sldLayoutId id="2147491658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1"/>
          <p:cNvSpPr>
            <a:spLocks noGrp="1"/>
          </p:cNvSpPr>
          <p:nvPr>
            <p:ph type="title"/>
          </p:nvPr>
        </p:nvSpPr>
        <p:spPr bwMode="auto">
          <a:xfrm>
            <a:off x="1714500" y="349250"/>
            <a:ext cx="69723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GB" altLang="en-US" smtClean="0"/>
          </a:p>
        </p:txBody>
      </p:sp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714500" y="1774825"/>
            <a:ext cx="69723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GB" altLang="en-US" smtClean="0"/>
          </a:p>
        </p:txBody>
      </p:sp>
      <p:sp>
        <p:nvSpPr>
          <p:cNvPr id="2052" name="Footer Placeholder 4"/>
          <p:cNvSpPr txBox="1">
            <a:spLocks/>
          </p:cNvSpPr>
          <p:nvPr/>
        </p:nvSpPr>
        <p:spPr bwMode="auto">
          <a:xfrm>
            <a:off x="382588" y="6324600"/>
            <a:ext cx="2894012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r>
              <a:rPr lang="en-GB" altLang="en-US" sz="1000" smtClean="0">
                <a:solidFill>
                  <a:srgbClr val="000000"/>
                </a:solidFill>
              </a:rPr>
              <a:t>© Crown copyright   Met Office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659" r:id="rId1"/>
    <p:sldLayoutId id="2147491660" r:id="rId2"/>
    <p:sldLayoutId id="2147491661" r:id="rId3"/>
    <p:sldLayoutId id="2147491662" r:id="rId4"/>
    <p:sldLayoutId id="2147491663" r:id="rId5"/>
    <p:sldLayoutId id="2147491664" r:id="rId6"/>
    <p:sldLayoutId id="2147491665" r:id="rId7"/>
    <p:sldLayoutId id="2147491666" r:id="rId8"/>
    <p:sldLayoutId id="2147491667" r:id="rId9"/>
    <p:sldLayoutId id="2147491668" r:id="rId10"/>
    <p:sldLayoutId id="2147491676" r:id="rId11"/>
    <p:sldLayoutId id="2147491669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+mj-lt"/>
          <a:ea typeface="MS PGothic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MS PGothic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MS PGothic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MS PGothic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" charset="0"/>
          <a:ea typeface="MS PGothic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reyi\Documents\Non_billable\2013.02_PPT_Templates_refresh\background_images_light\Cogs Light2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Title Placeholder 1"/>
          <p:cNvSpPr>
            <a:spLocks noGrp="1"/>
          </p:cNvSpPr>
          <p:nvPr>
            <p:ph type="title"/>
          </p:nvPr>
        </p:nvSpPr>
        <p:spPr bwMode="auto">
          <a:xfrm>
            <a:off x="215900" y="0"/>
            <a:ext cx="87122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GB" altLang="en-US" smtClean="0"/>
          </a:p>
        </p:txBody>
      </p:sp>
      <p:sp>
        <p:nvSpPr>
          <p:cNvPr id="205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68413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GB" altLang="en-US" smtClean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80975" y="6092825"/>
            <a:ext cx="8783638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313" y="6176963"/>
            <a:ext cx="1511300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2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237288"/>
            <a:ext cx="1493837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1673" r:id="rId1"/>
    <p:sldLayoutId id="2147491540" r:id="rId2"/>
    <p:sldLayoutId id="2147491541" r:id="rId3"/>
    <p:sldLayoutId id="2147491542" r:id="rId4"/>
    <p:sldLayoutId id="2147491543" r:id="rId5"/>
    <p:sldLayoutId id="2147491544" r:id="rId6"/>
    <p:sldLayoutId id="2147491545" r:id="rId7"/>
    <p:sldLayoutId id="2147491546" r:id="rId8"/>
    <p:sldLayoutId id="2147491547" r:id="rId9"/>
    <p:sldLayoutId id="2147491548" r:id="rId10"/>
    <p:sldLayoutId id="2147491549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reyi\Documents\Non_billable\2013.02_PPT_Templates_refresh\background_images_light\Financial - light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0"/>
            <a:ext cx="91567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Title Placeholder 1"/>
          <p:cNvSpPr>
            <a:spLocks noGrp="1"/>
          </p:cNvSpPr>
          <p:nvPr>
            <p:ph type="title"/>
          </p:nvPr>
        </p:nvSpPr>
        <p:spPr bwMode="auto">
          <a:xfrm>
            <a:off x="215900" y="0"/>
            <a:ext cx="87122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GB" altLang="en-US" smtClean="0"/>
          </a:p>
        </p:txBody>
      </p:sp>
      <p:sp>
        <p:nvSpPr>
          <p:cNvPr id="307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68413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GB" altLang="en-US" smtClean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80975" y="6092825"/>
            <a:ext cx="8783638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313" y="6210300"/>
            <a:ext cx="1511300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1674" r:id="rId1"/>
    <p:sldLayoutId id="2147491550" r:id="rId2"/>
    <p:sldLayoutId id="2147491551" r:id="rId3"/>
    <p:sldLayoutId id="2147491552" r:id="rId4"/>
    <p:sldLayoutId id="2147491553" r:id="rId5"/>
    <p:sldLayoutId id="2147491554" r:id="rId6"/>
    <p:sldLayoutId id="2147491555" r:id="rId7"/>
    <p:sldLayoutId id="2147491556" r:id="rId8"/>
    <p:sldLayoutId id="2147491557" r:id="rId9"/>
    <p:sldLayoutId id="2147491558" r:id="rId10"/>
    <p:sldLayoutId id="2147491559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reyi\Documents\Non_billable\2013.02_PPT_Templates_refresh\background_images_light\Fundamentals - white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215900" y="0"/>
            <a:ext cx="87122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GB" altLang="en-US" smtClean="0"/>
          </a:p>
        </p:txBody>
      </p:sp>
      <p:sp>
        <p:nvSpPr>
          <p:cNvPr id="410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68413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GB" altLang="en-US" smtClean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80975" y="6092825"/>
            <a:ext cx="8783638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2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313" y="6210300"/>
            <a:ext cx="1511300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1560" r:id="rId1"/>
    <p:sldLayoutId id="2147491561" r:id="rId2"/>
    <p:sldLayoutId id="2147491562" r:id="rId3"/>
    <p:sldLayoutId id="2147491563" r:id="rId4"/>
    <p:sldLayoutId id="2147491564" r:id="rId5"/>
    <p:sldLayoutId id="2147491565" r:id="rId6"/>
    <p:sldLayoutId id="2147491566" r:id="rId7"/>
    <p:sldLayoutId id="2147491567" r:id="rId8"/>
    <p:sldLayoutId id="2147491568" r:id="rId9"/>
    <p:sldLayoutId id="2147491569" r:id="rId10"/>
    <p:sldLayoutId id="2147491570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reyi\Documents\Non_billable\2013.02_PPT_Templates_refresh\background_images_light\Honeycomb - White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Title Placeholder 1"/>
          <p:cNvSpPr>
            <a:spLocks noGrp="1"/>
          </p:cNvSpPr>
          <p:nvPr>
            <p:ph type="title"/>
          </p:nvPr>
        </p:nvSpPr>
        <p:spPr bwMode="auto">
          <a:xfrm>
            <a:off x="215900" y="0"/>
            <a:ext cx="87122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GB" altLang="en-US" smtClean="0"/>
          </a:p>
        </p:txBody>
      </p:sp>
      <p:sp>
        <p:nvSpPr>
          <p:cNvPr id="512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68413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GB" altLang="en-US" smtClean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80975" y="6092825"/>
            <a:ext cx="8783638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313" y="6210300"/>
            <a:ext cx="1511300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1571" r:id="rId1"/>
    <p:sldLayoutId id="2147491572" r:id="rId2"/>
    <p:sldLayoutId id="2147491573" r:id="rId3"/>
    <p:sldLayoutId id="2147491574" r:id="rId4"/>
    <p:sldLayoutId id="2147491575" r:id="rId5"/>
    <p:sldLayoutId id="2147491576" r:id="rId6"/>
    <p:sldLayoutId id="2147491577" r:id="rId7"/>
    <p:sldLayoutId id="2147491578" r:id="rId8"/>
    <p:sldLayoutId id="2147491579" r:id="rId9"/>
    <p:sldLayoutId id="2147491580" r:id="rId10"/>
    <p:sldLayoutId id="2147491581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reyi\Documents\Non_billable\2013.02_PPT_Templates_refresh\background_images_light\Innovation - light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itle Placeholder 1"/>
          <p:cNvSpPr>
            <a:spLocks noGrp="1"/>
          </p:cNvSpPr>
          <p:nvPr>
            <p:ph type="title"/>
          </p:nvPr>
        </p:nvSpPr>
        <p:spPr bwMode="auto">
          <a:xfrm>
            <a:off x="215900" y="0"/>
            <a:ext cx="87122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GB" altLang="en-US" smtClean="0"/>
          </a:p>
        </p:txBody>
      </p:sp>
      <p:sp>
        <p:nvSpPr>
          <p:cNvPr id="614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68413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GB" altLang="en-US" smtClean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80975" y="6092825"/>
            <a:ext cx="8783638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50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313" y="6210300"/>
            <a:ext cx="1511300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1582" r:id="rId1"/>
    <p:sldLayoutId id="2147491583" r:id="rId2"/>
    <p:sldLayoutId id="2147491584" r:id="rId3"/>
    <p:sldLayoutId id="2147491585" r:id="rId4"/>
    <p:sldLayoutId id="2147491586" r:id="rId5"/>
    <p:sldLayoutId id="2147491587" r:id="rId6"/>
    <p:sldLayoutId id="2147491588" r:id="rId7"/>
    <p:sldLayoutId id="2147491589" r:id="rId8"/>
    <p:sldLayoutId id="2147491590" r:id="rId9"/>
    <p:sldLayoutId id="2147491591" r:id="rId10"/>
    <p:sldLayoutId id="2147491592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53" b="982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Title Placeholder 1"/>
          <p:cNvSpPr>
            <a:spLocks noGrp="1"/>
          </p:cNvSpPr>
          <p:nvPr>
            <p:ph type="title"/>
          </p:nvPr>
        </p:nvSpPr>
        <p:spPr bwMode="auto">
          <a:xfrm>
            <a:off x="215900" y="0"/>
            <a:ext cx="87122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GB" altLang="en-US" smtClean="0"/>
          </a:p>
        </p:txBody>
      </p:sp>
      <p:sp>
        <p:nvSpPr>
          <p:cNvPr id="717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68413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GB" altLang="en-US" smtClean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80975" y="6092825"/>
            <a:ext cx="8783638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4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313" y="6210300"/>
            <a:ext cx="1511300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1593" r:id="rId1"/>
    <p:sldLayoutId id="2147491594" r:id="rId2"/>
    <p:sldLayoutId id="2147491595" r:id="rId3"/>
    <p:sldLayoutId id="2147491596" r:id="rId4"/>
    <p:sldLayoutId id="2147491597" r:id="rId5"/>
    <p:sldLayoutId id="2147491598" r:id="rId6"/>
    <p:sldLayoutId id="2147491599" r:id="rId7"/>
    <p:sldLayoutId id="2147491600" r:id="rId8"/>
    <p:sldLayoutId id="2147491601" r:id="rId9"/>
    <p:sldLayoutId id="2147491602" r:id="rId10"/>
    <p:sldLayoutId id="2147491603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reyi\Documents\Non_billable\2013.02_PPT_Templates_refresh\background_images_light\Puzzle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Title Placeholder 1"/>
          <p:cNvSpPr>
            <a:spLocks noGrp="1"/>
          </p:cNvSpPr>
          <p:nvPr>
            <p:ph type="title"/>
          </p:nvPr>
        </p:nvSpPr>
        <p:spPr bwMode="auto">
          <a:xfrm>
            <a:off x="215900" y="0"/>
            <a:ext cx="87122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GB" altLang="en-US" smtClean="0"/>
          </a:p>
        </p:txBody>
      </p:sp>
      <p:sp>
        <p:nvSpPr>
          <p:cNvPr id="819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68413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GB" altLang="en-US" smtClean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80975" y="6092825"/>
            <a:ext cx="8783638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8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313" y="6210300"/>
            <a:ext cx="1511300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1604" r:id="rId1"/>
    <p:sldLayoutId id="2147491605" r:id="rId2"/>
    <p:sldLayoutId id="2147491606" r:id="rId3"/>
    <p:sldLayoutId id="2147491607" r:id="rId4"/>
    <p:sldLayoutId id="2147491608" r:id="rId5"/>
    <p:sldLayoutId id="2147491609" r:id="rId6"/>
    <p:sldLayoutId id="2147491610" r:id="rId7"/>
    <p:sldLayoutId id="2147491611" r:id="rId8"/>
    <p:sldLayoutId id="2147491612" r:id="rId9"/>
    <p:sldLayoutId id="2147491613" r:id="rId10"/>
    <p:sldLayoutId id="2147491614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reyi\Documents\Non_billable\2013.02_PPT_Templates_refresh\background_images_light\Recruitment - Light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7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Title Placeholder 1"/>
          <p:cNvSpPr>
            <a:spLocks noGrp="1"/>
          </p:cNvSpPr>
          <p:nvPr>
            <p:ph type="title"/>
          </p:nvPr>
        </p:nvSpPr>
        <p:spPr bwMode="auto">
          <a:xfrm>
            <a:off x="215900" y="0"/>
            <a:ext cx="87122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GB" altLang="en-US" smtClean="0"/>
          </a:p>
        </p:txBody>
      </p:sp>
      <p:sp>
        <p:nvSpPr>
          <p:cNvPr id="922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68413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n-GB" altLang="en-US" smtClean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80975" y="6092825"/>
            <a:ext cx="8783638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2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313" y="6210300"/>
            <a:ext cx="1511300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1615" r:id="rId1"/>
    <p:sldLayoutId id="2147491616" r:id="rId2"/>
    <p:sldLayoutId id="2147491617" r:id="rId3"/>
    <p:sldLayoutId id="2147491618" r:id="rId4"/>
    <p:sldLayoutId id="2147491619" r:id="rId5"/>
    <p:sldLayoutId id="2147491620" r:id="rId6"/>
    <p:sldLayoutId id="2147491621" r:id="rId7"/>
    <p:sldLayoutId id="2147491622" r:id="rId8"/>
    <p:sldLayoutId id="2147491623" r:id="rId9"/>
    <p:sldLayoutId id="2147491624" r:id="rId10"/>
    <p:sldLayoutId id="214749162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6.png"/><Relationship Id="rId18" Type="http://schemas.openxmlformats.org/officeDocument/2006/relationships/hyperlink" Target="http://www.arhivi.lv/index.php?&amp;3" TargetMode="External"/><Relationship Id="rId26" Type="http://schemas.openxmlformats.org/officeDocument/2006/relationships/image" Target="../media/image38.png"/><Relationship Id="rId3" Type="http://schemas.openxmlformats.org/officeDocument/2006/relationships/notesSlide" Target="../notesSlides/notesSlide2.xml"/><Relationship Id="rId21" Type="http://schemas.openxmlformats.org/officeDocument/2006/relationships/image" Target="../media/image33.emf"/><Relationship Id="rId34" Type="http://schemas.openxmlformats.org/officeDocument/2006/relationships/image" Target="../media/image46.jpe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25.png"/><Relationship Id="rId17" Type="http://schemas.openxmlformats.org/officeDocument/2006/relationships/image" Target="../media/image30.jpeg"/><Relationship Id="rId25" Type="http://schemas.openxmlformats.org/officeDocument/2006/relationships/image" Target="../media/image37.jpeg"/><Relationship Id="rId33" Type="http://schemas.openxmlformats.org/officeDocument/2006/relationships/image" Target="../media/image45.png"/><Relationship Id="rId38" Type="http://schemas.openxmlformats.org/officeDocument/2006/relationships/image" Target="../media/image50.jpeg"/><Relationship Id="rId2" Type="http://schemas.openxmlformats.org/officeDocument/2006/relationships/slideLayout" Target="../slideLayouts/slideLayout113.xml"/><Relationship Id="rId16" Type="http://schemas.openxmlformats.org/officeDocument/2006/relationships/image" Target="../media/image29.png"/><Relationship Id="rId20" Type="http://schemas.openxmlformats.org/officeDocument/2006/relationships/image" Target="../media/image32.png"/><Relationship Id="rId29" Type="http://schemas.openxmlformats.org/officeDocument/2006/relationships/image" Target="../media/image41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23.png"/><Relationship Id="rId11" Type="http://schemas.openxmlformats.org/officeDocument/2006/relationships/image" Target="../media/image21.png"/><Relationship Id="rId24" Type="http://schemas.openxmlformats.org/officeDocument/2006/relationships/image" Target="../media/image36.jpeg"/><Relationship Id="rId32" Type="http://schemas.openxmlformats.org/officeDocument/2006/relationships/image" Target="../media/image44.png"/><Relationship Id="rId37" Type="http://schemas.openxmlformats.org/officeDocument/2006/relationships/image" Target="../media/image49.jpeg"/><Relationship Id="rId5" Type="http://schemas.openxmlformats.org/officeDocument/2006/relationships/hyperlink" Target="../../../../DOCUME~1/evam/LOCALS~1/Temp/Local%20Settings/Temp/" TargetMode="External"/><Relationship Id="rId15" Type="http://schemas.openxmlformats.org/officeDocument/2006/relationships/image" Target="../media/image28.png"/><Relationship Id="rId23" Type="http://schemas.openxmlformats.org/officeDocument/2006/relationships/image" Target="../media/image35.jpeg"/><Relationship Id="rId28" Type="http://schemas.openxmlformats.org/officeDocument/2006/relationships/image" Target="../media/image40.jpeg"/><Relationship Id="rId36" Type="http://schemas.openxmlformats.org/officeDocument/2006/relationships/image" Target="../media/image48.jpeg"/><Relationship Id="rId10" Type="http://schemas.openxmlformats.org/officeDocument/2006/relationships/oleObject" Target="../embeddings/oleObject2.bin"/><Relationship Id="rId19" Type="http://schemas.openxmlformats.org/officeDocument/2006/relationships/image" Target="../media/image31.jpeg"/><Relationship Id="rId31" Type="http://schemas.openxmlformats.org/officeDocument/2006/relationships/image" Target="../media/image43.png"/><Relationship Id="rId4" Type="http://schemas.openxmlformats.org/officeDocument/2006/relationships/image" Target="../media/image22.jpeg"/><Relationship Id="rId9" Type="http://schemas.openxmlformats.org/officeDocument/2006/relationships/image" Target="../media/image24.jpeg"/><Relationship Id="rId14" Type="http://schemas.openxmlformats.org/officeDocument/2006/relationships/image" Target="../media/image27.png"/><Relationship Id="rId22" Type="http://schemas.openxmlformats.org/officeDocument/2006/relationships/image" Target="../media/image34.png"/><Relationship Id="rId27" Type="http://schemas.openxmlformats.org/officeDocument/2006/relationships/image" Target="../media/image39.png"/><Relationship Id="rId30" Type="http://schemas.openxmlformats.org/officeDocument/2006/relationships/image" Target="../media/image42.jpeg"/><Relationship Id="rId35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1556792"/>
            <a:ext cx="9180512" cy="183283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90000" dir="5400000" sy="-100000" algn="bl" rotWithShape="0"/>
          </a:effectLst>
        </p:spPr>
      </p:pic>
      <p:sp>
        <p:nvSpPr>
          <p:cNvPr id="21507" name="TextBox 4"/>
          <p:cNvSpPr txBox="1">
            <a:spLocks noChangeArrowheads="1"/>
          </p:cNvSpPr>
          <p:nvPr/>
        </p:nvSpPr>
        <p:spPr bwMode="auto">
          <a:xfrm>
            <a:off x="323850" y="5084763"/>
            <a:ext cx="86407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GB" altLang="en-US" sz="2000" dirty="0" smtClean="0">
                <a:solidFill>
                  <a:schemeClr val="tx2"/>
                </a:solidFill>
              </a:rPr>
              <a:t>Robert Sharpe, Operations Director</a:t>
            </a:r>
            <a:endParaRPr lang="en-GB" altLang="en-US" sz="2000" dirty="0">
              <a:solidFill>
                <a:schemeClr val="tx2"/>
              </a:solidFill>
            </a:endParaRPr>
          </a:p>
        </p:txBody>
      </p:sp>
      <p:sp>
        <p:nvSpPr>
          <p:cNvPr id="21508" name="TextBox 3"/>
          <p:cNvSpPr txBox="1">
            <a:spLocks noChangeArrowheads="1"/>
          </p:cNvSpPr>
          <p:nvPr/>
        </p:nvSpPr>
        <p:spPr bwMode="auto">
          <a:xfrm>
            <a:off x="269875" y="3452813"/>
            <a:ext cx="864076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GB" altLang="en-US" sz="3600" dirty="0" smtClean="0">
                <a:solidFill>
                  <a:schemeClr val="tx2"/>
                </a:solidFill>
              </a:rPr>
              <a:t>METS in heterogeneous digital repositories</a:t>
            </a:r>
            <a:r>
              <a:rPr lang="en-GB" altLang="en-US" sz="3600" dirty="0" smtClean="0"/>
              <a:t> </a:t>
            </a:r>
            <a:endParaRPr lang="en-GB" altLang="en-US" sz="36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Disadvantages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More complex fielded searching:</a:t>
            </a:r>
          </a:p>
          <a:p>
            <a:pPr lvl="1"/>
            <a:r>
              <a:rPr lang="en-GB" dirty="0" smtClean="0"/>
              <a:t>Can put in single schema if want to</a:t>
            </a:r>
          </a:p>
          <a:p>
            <a:pPr lvl="1"/>
            <a:r>
              <a:rPr lang="en-GB" dirty="0" smtClean="0"/>
              <a:t>But software doesn’t require you to!</a:t>
            </a:r>
          </a:p>
          <a:p>
            <a:r>
              <a:rPr lang="en-GB" dirty="0" smtClean="0"/>
              <a:t>Need to create viewers / editors:</a:t>
            </a:r>
          </a:p>
          <a:p>
            <a:pPr lvl="1"/>
            <a:r>
              <a:rPr lang="en-GB" dirty="0" smtClean="0"/>
              <a:t>Have a set now for common schemas</a:t>
            </a:r>
          </a:p>
          <a:p>
            <a:pPr lvl="1"/>
            <a:r>
              <a:rPr lang="en-GB" dirty="0" smtClean="0"/>
              <a:t>Basic viewers show any metadata</a:t>
            </a:r>
          </a:p>
          <a:p>
            <a:r>
              <a:rPr lang="en-GB" dirty="0" smtClean="0"/>
              <a:t>Look and feel of viewers / editors:</a:t>
            </a:r>
          </a:p>
          <a:p>
            <a:pPr lvl="1"/>
            <a:r>
              <a:rPr lang="en-GB" dirty="0" smtClean="0"/>
              <a:t>However, more resilient to change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399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From our perspective, METS is:</a:t>
            </a:r>
          </a:p>
          <a:p>
            <a:pPr lvl="1"/>
            <a:r>
              <a:rPr lang="en-GB" dirty="0" smtClean="0"/>
              <a:t>One potential ingest schema (for some information)</a:t>
            </a:r>
          </a:p>
          <a:p>
            <a:pPr lvl="1"/>
            <a:r>
              <a:rPr lang="en-GB" dirty="0" smtClean="0"/>
              <a:t>One potential storage schema (for some information)</a:t>
            </a:r>
          </a:p>
          <a:p>
            <a:pPr lvl="1"/>
            <a:r>
              <a:rPr lang="en-GB" dirty="0" smtClean="0"/>
              <a:t>One potential export schema (for some information)</a:t>
            </a:r>
          </a:p>
          <a:p>
            <a:r>
              <a:rPr lang="en-GB" dirty="0" smtClean="0"/>
              <a:t>While we can be flexible, don’t want myriads of schemas</a:t>
            </a:r>
          </a:p>
          <a:p>
            <a:r>
              <a:rPr lang="en-GB" dirty="0" smtClean="0"/>
              <a:t>One schema can’t do everything:</a:t>
            </a:r>
          </a:p>
          <a:p>
            <a:pPr lvl="1"/>
            <a:r>
              <a:rPr lang="en-GB" dirty="0" smtClean="0"/>
              <a:t>Not should it</a:t>
            </a:r>
          </a:p>
          <a:p>
            <a:r>
              <a:rPr lang="en-GB" dirty="0" smtClean="0"/>
              <a:t>Need to know how to combine schemas:</a:t>
            </a:r>
          </a:p>
          <a:p>
            <a:pPr lvl="1"/>
            <a:r>
              <a:rPr lang="en-GB" dirty="0" smtClean="0"/>
              <a:t>Need guidelines (e.g., METS &amp; PREMIS)</a:t>
            </a:r>
          </a:p>
        </p:txBody>
      </p:sp>
    </p:spTree>
    <p:extLst>
      <p:ext uri="{BB962C8B-B14F-4D97-AF65-F5344CB8AC3E}">
        <p14:creationId xmlns:p14="http://schemas.microsoft.com/office/powerpoint/2010/main" val="230972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 smtClean="0">
                <a:latin typeface="Arial" charset="0"/>
                <a:cs typeface="Arial" charset="0"/>
              </a:rPr>
              <a:t>Agenda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468313" y="908050"/>
            <a:ext cx="8291512" cy="4525963"/>
          </a:xfrm>
        </p:spPr>
        <p:txBody>
          <a:bodyPr/>
          <a:lstStyle/>
          <a:p>
            <a:r>
              <a:rPr lang="en-GB" altLang="en-US" dirty="0" smtClean="0">
                <a:latin typeface="Arial" charset="0"/>
                <a:cs typeface="Arial" charset="0"/>
              </a:rPr>
              <a:t>Preservica: Digital Preservation Product</a:t>
            </a:r>
          </a:p>
          <a:p>
            <a:r>
              <a:rPr lang="en-GB" altLang="en-US" dirty="0" smtClean="0">
                <a:latin typeface="Arial" charset="0"/>
                <a:cs typeface="Arial" charset="0"/>
              </a:rPr>
              <a:t>Types of metadata</a:t>
            </a:r>
          </a:p>
          <a:p>
            <a:r>
              <a:rPr lang="en-GB" altLang="en-US" dirty="0" smtClean="0">
                <a:latin typeface="Arial" charset="0"/>
                <a:cs typeface="Arial" charset="0"/>
              </a:rPr>
              <a:t>Variable metadata schemas</a:t>
            </a:r>
          </a:p>
          <a:p>
            <a:r>
              <a:rPr lang="en-GB" altLang="en-US" dirty="0" smtClean="0">
                <a:latin typeface="Arial" charset="0"/>
                <a:cs typeface="Arial" charset="0"/>
              </a:rPr>
              <a:t>Why is this is a problem?</a:t>
            </a:r>
          </a:p>
          <a:p>
            <a:r>
              <a:rPr lang="en-GB" altLang="en-US" dirty="0" smtClean="0">
                <a:latin typeface="Arial" charset="0"/>
                <a:cs typeface="Arial" charset="0"/>
              </a:rPr>
              <a:t>Our Solution</a:t>
            </a:r>
          </a:p>
          <a:p>
            <a:r>
              <a:rPr lang="en-GB" altLang="en-US" dirty="0" smtClean="0">
                <a:latin typeface="Arial" charset="0"/>
                <a:cs typeface="Arial" charset="0"/>
              </a:rPr>
              <a:t>Advantages &amp; disadvantages</a:t>
            </a:r>
          </a:p>
          <a:p>
            <a:r>
              <a:rPr lang="en-GB" altLang="en-US" dirty="0" smtClean="0">
                <a:latin typeface="Arial" charset="0"/>
                <a:cs typeface="Arial" charset="0"/>
              </a:rPr>
              <a:t>Conclusions</a:t>
            </a:r>
          </a:p>
          <a:p>
            <a:endParaRPr lang="en-GB" altLang="en-US" dirty="0" smtClean="0">
              <a:latin typeface="Arial" charset="0"/>
              <a:cs typeface="Arial" charset="0"/>
            </a:endParaRPr>
          </a:p>
          <a:p>
            <a:endParaRPr lang="en-GB" altLang="en-US" sz="1600" dirty="0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23913"/>
            <a:ext cx="9144000" cy="61229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pic>
        <p:nvPicPr>
          <p:cNvPr id="2051" name="Picture 39" descr="http://cdn1.computerworlduk.com/cmsdata/news/11534/HSBC%20lead1_thumb23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563" y="4100513"/>
            <a:ext cx="1144587" cy="91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13" descr="The National Archives - link to home page">
            <a:hlinkClick r:id="rId5" action="ppaction://hlinkfil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1144588"/>
            <a:ext cx="1101725" cy="68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Text Box 16"/>
          <p:cNvSpPr txBox="1">
            <a:spLocks noChangeArrowheads="1"/>
          </p:cNvSpPr>
          <p:nvPr/>
        </p:nvSpPr>
        <p:spPr bwMode="auto">
          <a:xfrm>
            <a:off x="-252413" y="2492375"/>
            <a:ext cx="2339976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000"/>
              <a:t>Dutch National Archives</a:t>
            </a:r>
          </a:p>
        </p:txBody>
      </p:sp>
      <p:graphicFrame>
        <p:nvGraphicFramePr>
          <p:cNvPr id="2054" name="Object 17"/>
          <p:cNvGraphicFramePr>
            <a:graphicFrameLocks noChangeAspect="1"/>
          </p:cNvGraphicFramePr>
          <p:nvPr/>
        </p:nvGraphicFramePr>
        <p:xfrm>
          <a:off x="250825" y="2276475"/>
          <a:ext cx="1363663" cy="19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Bitmap Image" r:id="rId7" imgW="2752381" imgH="390580" progId="PBrush">
                  <p:embed/>
                </p:oleObj>
              </mc:Choice>
              <mc:Fallback>
                <p:oleObj name="Bitmap Image" r:id="rId7" imgW="2752381" imgH="390580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2276475"/>
                        <a:ext cx="1363663" cy="193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5" name="Text Box 19"/>
          <p:cNvSpPr txBox="1">
            <a:spLocks noChangeArrowheads="1"/>
          </p:cNvSpPr>
          <p:nvPr/>
        </p:nvSpPr>
        <p:spPr bwMode="auto">
          <a:xfrm>
            <a:off x="1476375" y="1773238"/>
            <a:ext cx="17668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000"/>
              <a:t>Malaysian Archives</a:t>
            </a:r>
          </a:p>
        </p:txBody>
      </p:sp>
      <p:pic>
        <p:nvPicPr>
          <p:cNvPr id="2056" name="Picture 20" descr="logoarkib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1265238"/>
            <a:ext cx="522287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7" name="Text Box 23"/>
          <p:cNvSpPr txBox="1">
            <a:spLocks noChangeArrowheads="1"/>
          </p:cNvSpPr>
          <p:nvPr/>
        </p:nvSpPr>
        <p:spPr bwMode="auto">
          <a:xfrm>
            <a:off x="1352550" y="2565400"/>
            <a:ext cx="21399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000"/>
              <a:t>Swiss Federal Archives</a:t>
            </a:r>
          </a:p>
        </p:txBody>
      </p:sp>
      <p:graphicFrame>
        <p:nvGraphicFramePr>
          <p:cNvPr id="2058" name="Object 25"/>
          <p:cNvGraphicFramePr>
            <a:graphicFrameLocks noChangeAspect="1"/>
          </p:cNvGraphicFramePr>
          <p:nvPr/>
        </p:nvGraphicFramePr>
        <p:xfrm>
          <a:off x="1838325" y="2303463"/>
          <a:ext cx="1033463" cy="188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Bitmap Image" r:id="rId10" imgW="3448531" imgH="628571" progId="PBrush">
                  <p:embed/>
                </p:oleObj>
              </mc:Choice>
              <mc:Fallback>
                <p:oleObj name="Bitmap Image" r:id="rId10" imgW="3448531" imgH="628571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8325" y="2303463"/>
                        <a:ext cx="1033463" cy="188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9" name="Text Box 33"/>
          <p:cNvSpPr txBox="1">
            <a:spLocks noChangeArrowheads="1"/>
          </p:cNvSpPr>
          <p:nvPr/>
        </p:nvSpPr>
        <p:spPr bwMode="auto">
          <a:xfrm>
            <a:off x="2700338" y="5403850"/>
            <a:ext cx="224313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800"/>
              <a:t>Rotterdam City Archive</a:t>
            </a:r>
          </a:p>
        </p:txBody>
      </p:sp>
      <p:pic>
        <p:nvPicPr>
          <p:cNvPr id="2060" name="Picture 32" descr="logo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350" y="5192713"/>
            <a:ext cx="1301750" cy="25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1" name="Text Box 23"/>
          <p:cNvSpPr txBox="1">
            <a:spLocks noChangeArrowheads="1"/>
          </p:cNvSpPr>
          <p:nvPr/>
        </p:nvSpPr>
        <p:spPr bwMode="auto">
          <a:xfrm>
            <a:off x="2573338" y="2595563"/>
            <a:ext cx="22860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000"/>
              <a:t>Austrian Archives</a:t>
            </a:r>
          </a:p>
        </p:txBody>
      </p:sp>
      <p:sp>
        <p:nvSpPr>
          <p:cNvPr id="2062" name="Text Box 8"/>
          <p:cNvSpPr txBox="1">
            <a:spLocks noChangeArrowheads="1"/>
          </p:cNvSpPr>
          <p:nvPr/>
        </p:nvSpPr>
        <p:spPr bwMode="auto">
          <a:xfrm>
            <a:off x="1763713" y="3303588"/>
            <a:ext cx="1327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000"/>
              <a:t>Finnish National Archives</a:t>
            </a:r>
          </a:p>
        </p:txBody>
      </p:sp>
      <p:pic>
        <p:nvPicPr>
          <p:cNvPr id="2063" name="Picture 3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4" t="18462" r="62019" b="72565"/>
          <a:stretch>
            <a:fillRect/>
          </a:stretch>
        </p:blipFill>
        <p:spPr bwMode="auto">
          <a:xfrm>
            <a:off x="1725613" y="2924175"/>
            <a:ext cx="1136650" cy="35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4" name="Picture 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075" y="3394075"/>
            <a:ext cx="1282700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5" name="Picture 5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525" y="2235200"/>
            <a:ext cx="1027113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6" name="Picture 9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25" y="5364163"/>
            <a:ext cx="1643063" cy="40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7" name="Picture 23" descr="houses-of-parliament01.jp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38" y="5183188"/>
            <a:ext cx="8382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8" name="Text Box 23"/>
          <p:cNvSpPr txBox="1">
            <a:spLocks noChangeArrowheads="1"/>
          </p:cNvSpPr>
          <p:nvPr/>
        </p:nvSpPr>
        <p:spPr bwMode="auto">
          <a:xfrm>
            <a:off x="1619250" y="5776913"/>
            <a:ext cx="18288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000"/>
              <a:t>UK Parliament</a:t>
            </a:r>
          </a:p>
        </p:txBody>
      </p:sp>
      <p:pic>
        <p:nvPicPr>
          <p:cNvPr id="2069" name="Picture 2" descr="Home">
            <a:hlinkClick r:id="rId18"/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63" y="2857500"/>
            <a:ext cx="568325" cy="315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70" name="Text Box 33"/>
          <p:cNvSpPr txBox="1">
            <a:spLocks noChangeArrowheads="1"/>
          </p:cNvSpPr>
          <p:nvPr/>
        </p:nvSpPr>
        <p:spPr bwMode="auto">
          <a:xfrm>
            <a:off x="2700338" y="3182938"/>
            <a:ext cx="19812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800"/>
              <a:t>Latvian National Archives</a:t>
            </a:r>
          </a:p>
        </p:txBody>
      </p:sp>
      <p:pic>
        <p:nvPicPr>
          <p:cNvPr id="2071" name="Picture 17" descr="http://www.nla.gov.au/img/07_layout/h1_NLA_logo_stat.gif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300" y="1397000"/>
            <a:ext cx="1466850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72" name="Text Box 12"/>
          <p:cNvSpPr txBox="1">
            <a:spLocks noChangeArrowheads="1"/>
          </p:cNvSpPr>
          <p:nvPr/>
        </p:nvSpPr>
        <p:spPr bwMode="auto">
          <a:xfrm>
            <a:off x="0" y="1814513"/>
            <a:ext cx="21431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000"/>
              <a:t>UK National Archives</a:t>
            </a:r>
          </a:p>
        </p:txBody>
      </p:sp>
      <p:pic>
        <p:nvPicPr>
          <p:cNvPr id="2073" name="Picture 48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3" y="3051175"/>
            <a:ext cx="868362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74" name="Rectangle 47"/>
          <p:cNvSpPr>
            <a:spLocks noChangeArrowheads="1"/>
          </p:cNvSpPr>
          <p:nvPr/>
        </p:nvSpPr>
        <p:spPr bwMode="auto">
          <a:xfrm>
            <a:off x="-236538" y="3357563"/>
            <a:ext cx="2524126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000"/>
              <a:t>National Archives of Hungary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000"/>
              <a:t>	</a:t>
            </a:r>
            <a:r>
              <a:rPr lang="en-GB" altLang="en-US" sz="1200" b="1"/>
              <a:t>	</a:t>
            </a:r>
          </a:p>
        </p:txBody>
      </p:sp>
      <p:pic>
        <p:nvPicPr>
          <p:cNvPr id="2075" name="Picture 49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3" y="5648325"/>
            <a:ext cx="466725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76" name="Title 2"/>
          <p:cNvSpPr>
            <a:spLocks noGrp="1"/>
          </p:cNvSpPr>
          <p:nvPr>
            <p:ph type="title"/>
          </p:nvPr>
        </p:nvSpPr>
        <p:spPr>
          <a:xfrm>
            <a:off x="215900" y="-20638"/>
            <a:ext cx="8928100" cy="857251"/>
          </a:xfrm>
        </p:spPr>
        <p:txBody>
          <a:bodyPr/>
          <a:lstStyle/>
          <a:p>
            <a:r>
              <a:rPr lang="en-GB" altLang="en-US" sz="3000" dirty="0" smtClean="0">
                <a:latin typeface="Arial" charset="0"/>
                <a:cs typeface="Arial" charset="0"/>
              </a:rPr>
              <a:t>Preservica: World Leading Digital Preservation</a:t>
            </a:r>
          </a:p>
        </p:txBody>
      </p:sp>
      <p:pic>
        <p:nvPicPr>
          <p:cNvPr id="2077" name="Picture 1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5165725"/>
            <a:ext cx="593725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8" name="Picture 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4019550"/>
            <a:ext cx="723900" cy="74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9" name="Picture 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650" y="2060575"/>
            <a:ext cx="863600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0" name="Picture 5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775" y="3144838"/>
            <a:ext cx="112395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1" name="Picture 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4278313"/>
            <a:ext cx="782638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82" name="Picture 9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0" y="3040063"/>
            <a:ext cx="603250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3" name="TextBox 1"/>
          <p:cNvSpPr txBox="1">
            <a:spLocks noChangeArrowheads="1"/>
          </p:cNvSpPr>
          <p:nvPr/>
        </p:nvSpPr>
        <p:spPr bwMode="auto">
          <a:xfrm>
            <a:off x="34925" y="4797425"/>
            <a:ext cx="157956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en-GB" altLang="en-US" sz="1000"/>
              <a:t> Archives of Michigan</a:t>
            </a:r>
          </a:p>
        </p:txBody>
      </p:sp>
      <p:sp>
        <p:nvSpPr>
          <p:cNvPr id="2084" name="TextBox 5"/>
          <p:cNvSpPr txBox="1">
            <a:spLocks noChangeArrowheads="1"/>
          </p:cNvSpPr>
          <p:nvPr/>
        </p:nvSpPr>
        <p:spPr bwMode="auto">
          <a:xfrm>
            <a:off x="3006725" y="4652963"/>
            <a:ext cx="15763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1000"/>
              <a:t>State of Vermont Archives</a:t>
            </a:r>
          </a:p>
        </p:txBody>
      </p:sp>
      <p:sp>
        <p:nvSpPr>
          <p:cNvPr id="2085" name="TextBox 6"/>
          <p:cNvSpPr txBox="1">
            <a:spLocks noChangeArrowheads="1"/>
          </p:cNvSpPr>
          <p:nvPr/>
        </p:nvSpPr>
        <p:spPr bwMode="auto">
          <a:xfrm>
            <a:off x="4786313" y="3614738"/>
            <a:ext cx="15144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000"/>
              <a:t>Emerson College</a:t>
            </a:r>
          </a:p>
        </p:txBody>
      </p:sp>
      <p:pic>
        <p:nvPicPr>
          <p:cNvPr id="2086" name="Picture 21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4292600"/>
            <a:ext cx="191135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7" name="Picture 16" descr="C:\Users\quin\AppData\Local\Temp\notesAF3A78\Dorset History Centre Correct Logo_P1.jpg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5083175"/>
            <a:ext cx="393700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8" name="AutoShape 50" descr="data:image/jpeg;base64,/9j/4AAQSkZJRgABAQAAAQABAAD/2wCEAAkGBwgHBgkIBwgKCgkLDRYPDQwMDRsUFRAWIB0iIiAdHx8kKDQsJCYxJx8fLT0tMTU3Ojo6Iys/RD84QzQ5OjcBCgoKDQwNGg8PGjclHyU3Nzc3Nzc3Nzc3Nzc3Nzc3Nzc3Nzc3Nzc3Nzc3Nzc3Nzc3Nzc3Nzc3Nzc3Nzc3Nzc3N//AABEIAJ0A1AMBEQACEQEDEQH/xAAbAAEAAgMBAQAAAAAAAAAAAAAAAQIDBAUGB//EAEoQAAEDAgMCCAgJCwMFAAAAAAEAAgMEEQUSITFhBhMUQVFxkdEHFyIyQlWBkxUWIzNSVLHB4TZDRGJydJKhsvDxJDRTRWOCg6L/xAAaAQEAAwEBAQAAAAAAAAAAAAAAAQQFAwIG/8QAMREBAAECAgcIAQQDAQAAAAAAAAECAwQRBRQVITFRYRITM0FSgbHBcTKRofAiQtFi/9oADAMBAAIRAxEAPwD7gAgWQLIFkCyBZAsgWQLIFkCyBZAsgWQLIFkCyBZAsgWQLIFkCyBZAsgWQVcNUFgglAQEBAQEBAQEBAQRdABvsQSgICAggEHYglAQEBAQEBBV21BIQSgICAgICAgICAgINeolc0iKL51+zcOlBkha2NgYw3A5+koMiAgICDlYbVFtRJSynXM4s6r7EHVQEBAQEBAQVdtQSEEoCAgICAgICAgg7kGvU1Qhsxg4yZ2jWD7TuQYQ17X5GuzVMmskltGD+9iDbhDGsDY/NGm1BkQEBAQeama9tQ5ubywS6F459dn970Q7lBUiqpxJsdsc3oKJbKAgICAgIKu2oJCCUBAQLoCAgIKue1vnOA6yg1pcQpYzYzNLuhuqDFx9VUaU8JhYfzkosfYEFI8sTzFRnjpz85M7XL19yDIxoBdBA5xJ1ll579fT9iDbhLMg4u2TYLIMiAgIIOwoPOzNAkdE93ycji6KT6Lr/wB37UQyUtQ6mnMjxYEhk7LbDzORLvAgi4NwUEoCAgICCrtqCQgw1dTHSxh8pIaTYWF9UGi7G6YHRrz2BBHwtJJ8zRyO/vcEEiqxJ/m0jWj9YHvQQ5+JenJTxD9YgIMZ4z89i0Y3M1QUdyP89iMsm4EhBDThQ82OWU+0oNqGQt/2mGFv6z7NQWlZM5hdX1TIo+eOPS/tQIryxiOlYaemG150LurvKC8YFQ3iqfyKUec8bX9Xeg24HRvYHReZsFkGRAQEAoPOztbGXuBL6SV5DrDWN/f9qCC14s19nSNbt5pY+9Sh0cKqPJ4hziQBmjcedveFCXSCAgICAgq7agkINPFi8U7MgYTnHn2tsPSg5bX1Tdk9NCP1S0fYFKAvJ+dxS25mY9ygUdyMj5SrqJOptvtRIz4O9GCokPsQcvH+FOD8HH07a/DZ7zhxj0voLd672cPXez7Pk5XL1Nv9TljwpYEw3jopGnp4n8V22fe6OWt2knwsYadgmb/6PxTUL3ROt2k+M7B5PnquuA6IqW387pqF7ojW7XNLPCVwVh8tsVdNLzOkiuftTZ97oa3aWPhQ4PzuvVGtLL6RMh09pvqmz73ROt2ua0nhS4PTOLZG1rYB6LYfP69dm5Nn3uhrdrm2B4V+DY2NrvcfimoXeiNbtJ8bPBv6Nd7j8U2fd6Gt2jxs8G/o13uPxTZ93oa3adXg3w5wnhHiDqLD21IlbEZbyR5RYEDp3hc72FuWqe1U6W79FycqXp1Wdnn3fJvlng8uEkiaI7R+G9BXI1jGZZDydzrxSc8Tugoha9nFzvky1wLso+bd9IfqlB04a4DK2qbxTj6XoO3golthwOosQdhBQSglAQVdtQSEGhjWXkzM7HvHGDRhtzFBymsBPkUD3ftOd3IhmbHP6GHRtH64v9pQZGitb5rKOL+FBYurfTr6dn7JB+5SPlvhlzGrwjNVioPFy6j0dWLV0bwq9vtQx3CHzpabPEAXJ01Kgje6E+C4jBRMrJaSdsDi4ZiwjLltcnTQa6HcVUt6Qw1y9VYoriaoy8488+DvOHuU0duY3OvR8GI6jgvUYwK+nDY3g3OezQPOaQG3zXIta43rLv6cqtaTpwXdVTMx/wCd/KY/y4bpzz39FmjBxVYm52nJosExGuglqKallfHGzOTlJza2s2207lp4jSGGw9ym3criJmcuMcs9/KFejD11xM0xuhoSMdG90bwWvabOB2gq3TVFUZxOebhMZK+1ekHtQe+8Cv5XT/uMn9bFQ0j4PvC5gvEfcuZYrUcPIyWd01A7i52E5oj6XUgxRkHjJIY7i1p6U9HSEQu0ZOLfHJ8mdIpXbP2HoM8ZETiwE07j+akF4z1FEs4itYmnLL+lTv0Ps0QXEpadKkg9ErP8IMjZp7X4uOUdMb9ew96DOxxe0EtLdztqA7agkINLF3FtMwtnMPljyhfXQ6aIOOXxn5yvld1Nd95UoR/o/Slqn7so70FmigGyGpf2BBlZyb0MNmd7SoHzTwx25Xg9qTk44qbQ+lqz+/atbRvCr2+1DHcIfOlps8RDuUPBjEK3BZ8ThZGY4y3L8vGMw1zE3d5NtNtljYjTeEw+Lpwlcz2pz/1q4+Ufp3584zhdowVyu3NyE13Catq8GjwiUN5PC1ga4PcXEt2lxv5QP8lOH0LhrGMqxlP66s890Zb/AG3ZZb+fmm5i667Xdy5TaypZEIG1EoiDHM4sPOXK43ItvOq0psWqqu1NMTO6c+sRu/byVu9ryyz3OpgXCWqwWjnpadmeKd15Mz3Xtlt5NvNOp1G5ZmkNC4fH3ab13jRw4cc4nfzjdG6d3HmsWMXXZp7MeaWcF8QkwI4raIsz7eUR2LLXL75umwttSvTmEpx0YPf2sp/1qnfnw4ct+fA1S5Nrvf8Ajhc2i2FOYFKHvvAr+V0/7i/+tioaR8GPzH2u4LxPZ9x5litRxJDT1MxF+TVTXGzuZ3WgPLnStZVE09W3zJm+a/rRA3MJXM4pgld85A7zZR0t3olnheLcXFILfV6kat3A/wCUGZseT9Fkj3wP07L/AHILcZbTlLhumjt9wQOLEhuI4JD0tOUoNmEERi7XAjmc657UFnbUEhBp4sHmnZxcTJTnGj9g0Ou1BywKkebTUrPY3vUoXDq0fnqSP2sUCwkq+fEaVvUW9yCc03pYtFfcQiXy/wAMhvWYR/quUHipbno1atbRvCr2+2fjuEPnS02etHHJLI2OJjnyONmtaLknoC81VRTGc8CImZyh6Cpg4Q4Lg7I5Yp4aCojcZYzDZt3EtIk026C3WsS1e0Xj8VNVNVNVymYynPfujPOnKeHGJmOP4aFUYixaymN394vO8y3GeKUCD0ODMx3FaJ2HUIkfQNY8PaIrxg+dqbecTax2rEx1ejcFdjE35iLk5ee/08+EZ7/JoWYv3ae7p/T/AH+XDqaeellMVTDJDK212SNyuHWFr2rtu7TFduqKonzic4n3hSroqonKqN7Eujw994Ffyun/AHF/9bFQ0j4MfmPtdwXiez7idixWo41RPFI90WI05jN7MlA5uZAc2WOKz2traQ87T5TUENyvjsCaqmGy3zsXegzRF0zcsc0FUB6Ews8IMgjyfo00e+GW47L/AHILcdl05S9u6aL77BAsJNctLLvabFBtwDLGARltzXvZBZ21BIQaGNcXyVnHB5bxg8y19h6UHGHIh+Zqf4h3IhdvJBq2jmd1u7ggytEXNhUx/wDJyDIANgwh/tv3IPmPhkuKvCL0gp/k5tB6WrP79q1tG8Kvb7UMdwh86WmzzRCJd7F8ZxPHMOHKYm8lpJGhpY0jiw4Wa3f5u069qx8Fo7CaPvz3U/5V5zOfnlvmenH8fsvXb12/b3xuhwVsKIiBB2cDxLEsDjlxHD2tAe5sBle24B1fa28DnvYXttWVpHA4TSHZw2I6zlE+2fPdnz488l2xcu2ImuiHLqpjPUSyluUyPLyL3tc3stG3R2KIp5REft0/sK1yrtVTVzYl0c3vvAr+V0/7i/8ArYqGkfBj8x9ruC8T2fceZYrUcqSpqoi5tZSCWG5s5ovogpAyne4uw2p4mTnidqD7CgSgBwfUxPppRsnh1aetBfI6YBzo4Ksf8kZyuQXaWM0Da2IjmALh96C4qG7BXtv0TMAP3ILZTJrlpJv2TY/eg2oRliALQ39UG9kFnbUEhBp4s5zadmScQnP5x59Dog5Qkl9aNHVm7lKFs7+fFRfqcgkOPPixtz+SVAn5O2uLn+E96D5l4Y8vK8Iy1Tp/k5totbVi1tG8Kvb7UMdwh86WmzxEPT4VwtmoMCfhLY3O4xr2ifMM0V/NyjnAN9vTpsXz2M0DbxONpxkzwy3Zbquec/H8xvaNrGdi13WTQq+DmK02GNr56SVsZLs92+YAAcx3G57Fes6XwV3ETh6LkZ7vfPP4y3uNzCXaaO3VDlCJ7mF4Y7ICAXcwJ/wtHtRn2c96tFMzGbqYZwbxPE6OWqpaZ7o2NuwgX4w3AsNduqzsXpjB4S7Tau1xEz/HWeizawly7TNVLp/G2qpsBfgbo5BI1jmmfjBna7NsFh5thbpWfsGxcx0Y+JjL05bssuPPPPfy6O842qm1NqXlV9GzsxEPfeBX8rp/3F/9bFQ0j4MfmPtdwXiez7jzLFajmuOJQPdlayZl9BsNkGGaelk1rqKSIj0sunaEGSAk/wCyrmyNP5uXX+aA+Hys0tAQ76cD/wDCC7XAWtJWs62Xt/IoLcoaNDWt6pY/8II+TkOhoZerTvQbkDQ2IANa3c03CC7tqCQg08Wa51OwMgExzjyTfoOqDliKb1U3/wCu9Bbi5vVTOw96CwZKP+lM7EFxx3qliD5f4Zs3LMIz0opzxU2g59WLW0bwq9vtn47hD5ytNniISNqjqmHVqcdq6jBosJe2LkkLWcUwNsWlvPfnJubrPtaMsWsXVjKc+8qzznPjE5bvbyWqsTXXb7ueDq0HCSjp+DUuHzUcL6x4LmzcnaWtI8wO+kbX8rmuN6zMTofEXNJU4qi5MW43TTnOe/jlyjhGXnlPBZt4uiLPYmN/9ycrCcerMJp56ekbHxdQ75cOb842xGXcNTs6dy0cborD425Rdu59qj9O/hOeefWc481a1irlqJiPNyRoLDYtPqq5iIEHvvAr+V0/7i/+tioaR8GPzH2uYLxPZ9y5litVzXUte1xMNYLE3yuGxBIOKRkXbBIOuyDHIwyf7nC774yLoIaImebFXQ7hchBlEzdoqZx+3F+CC3KbfprB+1GgGRr/ADpqN/W233lBtQW4oWDLf9vZ7EF3bUEhBr19KKuJsZeWWdmuOo96DS+BB9Yf2IHwNbZVSexBb4IeNlZMiE/Bcn12ft/FEvPcK+AUfCWSmfU4nUx8nDg2zQ6+a3T1Kzh8VNmJyji43bMXcs3C8TlH64qfdNVnaVfp+XDUqOZ4naL1xU+6am0q/T8mpUczxOUXrip901RtKv0/JqVHM8TlF64qfdNTaVfp+TUqOZ4nKL1xU+6am0q/T8mpUczxOUXrip901NpV+n5NSo5nico/XFT7pqbSr9PyalRzPE5R+uKn3TU2lX6fk1KjmeJyj9cVPumptKv0/JqVHN3OB/g/p+C+KPr4a+aoc+ExZHsAGpBvp1Ljfxc3qOzMZOtrD026u1EvacyqLDnHDZczi2tnaCbgA7EE/B04/T5+0oLcgqBsr5kEijqR+ny9gQWFNU/XX/wNQWEFSNtWT1xhA4ifnnB64wgzxtLWWNr7hZBLtqCQglAQEBAQQdoQeBwmoqaXCajFjDI+SITObPLXPeHHOQAY72GnPzIOriePV0eLCgohTEvmhia59yBnZITex5sgQYJOEOIwudM40roW1j6Ligwh+ZrT5d77Lt2W2c6DHPwlxSkp2PqG0sj6mnjlhETD8kXPa3ytdfOvzbLIMz8dxRsPFSN4qrzyFn+kJ42Joac+XMMoBdbU8yDCOE2KS0U9fGylbDTMp5HxlpLniQAkA3027dUHtUBAQEBAQEBAQEBAQEFXbUEhBKAgICAghyDzkTeCzsQkoYaekNS9zo3tbASCT5zS61r9Iug6dPg2GUxYYKCnjLHBzS2MXDgCAb9IBPagiowbD55ZqjksDKqVjmmoEYzi7ct79SDFRcH8MpKI0oooHtfG2OYujHyoH0vbqgimwvBp4w2Khp3Np5XNAdFbK/TNa412DsQXmoMJw/D6jjKKFlKWgzMbDmDg3Z5IBJt1IOpmtt2oF9UEoCAgICAgICAgICCrtqCQglAQEBAQQelB4yB1fR4DW4PFRVzcQvNxczIjkfmcSHB+y5B7UGuygnqsRpmQUuJQ4U6oizxyukYbiKTMTc3Db5BvKDDUYVXw4bC+lhr+UmSsid5byRHkkEel9lwy3sQbFfgksfwjyaKtIZh0csFppDeou69tdTo3RBjrqfEAzjTBVzzConyUz4JHMkBIt5TSMh5gTcIK4hT4lmxQUtNVTPkgldxpikZJG42s1rr2eNoFgLWQWrqXEXT1PF02Icu5RO50zc3FvgLHZGg3sfQ0Gt0HXwCgnocXhsypEUuGtdOZHucOODh9ImxtfRB6dAQEBAQEBAQEBAQVdtQSEEoCAgICDzfCvhjh3BaWmjxCOd7qhrizimg2Dbbbneu9nDV3s+z5OVy7Tby7TheNvAPq9d7sd6sbOvdHLW7SPG3gH1eu92O9NnXuhrlpPjbwD6vXe7Hemzr3Q1y0jxt4B9XrvdjvTZ17oa5aPG3gH1eu92O9NnXuhrlo8beAfV673Y702de6GuWjxt4B9XrvdjvTZ17oa5aPG3gH1eu92O9NnXuhrlpPjbwD/grvdjvTZ17oa5adbgzw7wvhLiLqGhiqWytiMpMjQBYEDp3hcL2Frs09qp0t36Lk5UvVqu7CAgICAgICAgq7agkIJQEBAQCg5eL8H8Jxp0TsVoYqoxAiMyDzb2vbsC6UXa6P0zk81URVxhz/AIicF/UlL2HvXvWbvqeO5o5QfETgv6kpew96azd9R3NHKD4icF/UlL2HvTWbvqO5o5QfETgv6kpew96azd9R3NHKD4icF/UlL2HvTWbvqO5o5QfETgv6kpew96azd9R3NHKD4icF/UlL2HvTWbvqO5o5QfETgv6kpew96azd9R3NHKD4icF/UlL2HvTWbvqO5o5Q3MK4MYLhFSanDMOhppiwsL473LTbT+QXmu9crjKqrc9U26aZziHYXJ7EBAQEBAQEBBV21BAduQTm3IGbcgZtyBm3IGbcgZtyBm3IGbcgZtyBm3IGbcgZtyBm3IGbcgZtyBm3IGbcgZtyBm3IGbcgZtyBm3IGbcgZtyBm3IILtdiD/9k="/>
          <p:cNvSpPr>
            <a:spLocks noChangeAspect="1" noChangeArrowheads="1"/>
          </p:cNvSpPr>
          <p:nvPr/>
        </p:nvSpPr>
        <p:spPr bwMode="auto">
          <a:xfrm>
            <a:off x="-1897063" y="-287338"/>
            <a:ext cx="2019301" cy="1495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>
              <a:latin typeface="Calibri" pitchFamily="34" charset="0"/>
            </a:endParaRPr>
          </a:p>
        </p:txBody>
      </p:sp>
      <p:sp>
        <p:nvSpPr>
          <p:cNvPr id="2089" name="AutoShape 52" descr="data:image/jpeg;base64,/9j/4AAQSkZJRgABAQAAAQABAAD/2wCEAAkGBwgHBgkIBwgKCgkLDRYPDQwMDRsUFRAWIB0iIiAdHx8kKDQsJCYxJx8fLT0tMTU3Ojo6Iys/RD84QzQ5OjcBCgoKDQwNGg8PGjclHyU3Nzc3Nzc3Nzc3Nzc3Nzc3Nzc3Nzc3Nzc3Nzc3Nzc3Nzc3Nzc3Nzc3Nzc3Nzc3Nzc3N//AABEIAJ0A1AMBEQACEQEDEQH/xAAbAAEAAgMBAQAAAAAAAAAAAAAAAQIDBAUGB//EAEoQAAEDAgMCCAgJCwMFAAAAAAEAAgMEEQUSITFhBhMUQVFxkdEHFyIyQlWBkxUWIzNSVLHB4TZDRGJydJKhsvDxJDRTRWOCg6L/xAAaAQEAAwEBAQAAAAAAAAAAAAAAAQQFAwIG/8QAMREBAAECAgcIAQQDAQAAAAAAAAECAwQRBRQVITFRYRITM0FSgbHBcTKRofAiQtFi/9oADAMBAAIRAxEAPwD7gAgWQLIFkCyBZAsgWQLIFkCyBZAsgWQLIFkCyBZAsgWQLIFkCyBZAsgWQVcNUFgglAQEBAQEBAQEBAQRdABvsQSgICAggEHYglAQEBAQEBBV21BIQSgICAgICAgICAgINeolc0iKL51+zcOlBkha2NgYw3A5+koMiAgICDlYbVFtRJSynXM4s6r7EHVQEBAQEBAQVdtQSEEoCAgICAgICAgg7kGvU1Qhsxg4yZ2jWD7TuQYQ17X5GuzVMmskltGD+9iDbhDGsDY/NGm1BkQEBAQeama9tQ5ubywS6F459dn970Q7lBUiqpxJsdsc3oKJbKAgICAgIKu2oJCCUBAQLoCAgIKue1vnOA6yg1pcQpYzYzNLuhuqDFx9VUaU8JhYfzkosfYEFI8sTzFRnjpz85M7XL19yDIxoBdBA5xJ1ll579fT9iDbhLMg4u2TYLIMiAgIIOwoPOzNAkdE93ycji6KT6Lr/wB37UQyUtQ6mnMjxYEhk7LbDzORLvAgi4NwUEoCAgICCrtqCQgw1dTHSxh8pIaTYWF9UGi7G6YHRrz2BBHwtJJ8zRyO/vcEEiqxJ/m0jWj9YHvQQ5+JenJTxD9YgIMZ4z89i0Y3M1QUdyP89iMsm4EhBDThQ82OWU+0oNqGQt/2mGFv6z7NQWlZM5hdX1TIo+eOPS/tQIryxiOlYaemG150LurvKC8YFQ3iqfyKUec8bX9Xeg24HRvYHReZsFkGRAQEAoPOztbGXuBL6SV5DrDWN/f9qCC14s19nSNbt5pY+9Sh0cKqPJ4hziQBmjcedveFCXSCAgICAgq7agkINPFi8U7MgYTnHn2tsPSg5bX1Tdk9NCP1S0fYFKAvJ+dxS25mY9ygUdyMj5SrqJOptvtRIz4O9GCokPsQcvH+FOD8HH07a/DZ7zhxj0voLd672cPXez7Pk5XL1Nv9TljwpYEw3jopGnp4n8V22fe6OWt2knwsYadgmb/6PxTUL3ROt2k+M7B5PnquuA6IqW387pqF7ojW7XNLPCVwVh8tsVdNLzOkiuftTZ97oa3aWPhQ4PzuvVGtLL6RMh09pvqmz73ROt2ua0nhS4PTOLZG1rYB6LYfP69dm5Nn3uhrdrm2B4V+DY2NrvcfimoXeiNbtJ8bPBv6Nd7j8U2fd6Gt2jxs8G/o13uPxTZ93oa3adXg3w5wnhHiDqLD21IlbEZbyR5RYEDp3hc72FuWqe1U6W79FycqXp1Wdnn3fJvlng8uEkiaI7R+G9BXI1jGZZDydzrxSc8Tugoha9nFzvky1wLso+bd9IfqlB04a4DK2qbxTj6XoO3golthwOosQdhBQSglAQVdtQSEGhjWXkzM7HvHGDRhtzFBymsBPkUD3ftOd3IhmbHP6GHRtH64v9pQZGitb5rKOL+FBYurfTr6dn7JB+5SPlvhlzGrwjNVioPFy6j0dWLV0bwq9vtQx3CHzpabPEAXJ01Kgje6E+C4jBRMrJaSdsDi4ZiwjLltcnTQa6HcVUt6Qw1y9VYoriaoy8488+DvOHuU0duY3OvR8GI6jgvUYwK+nDY3g3OezQPOaQG3zXIta43rLv6cqtaTpwXdVTMx/wCd/KY/y4bpzz39FmjBxVYm52nJosExGuglqKallfHGzOTlJza2s2207lp4jSGGw9ym3criJmcuMcs9/KFejD11xM0xuhoSMdG90bwWvabOB2gq3TVFUZxOebhMZK+1ekHtQe+8Cv5XT/uMn9bFQ0j4PvC5gvEfcuZYrUcPIyWd01A7i52E5oj6XUgxRkHjJIY7i1p6U9HSEQu0ZOLfHJ8mdIpXbP2HoM8ZETiwE07j+akF4z1FEs4itYmnLL+lTv0Ps0QXEpadKkg9ErP8IMjZp7X4uOUdMb9ew96DOxxe0EtLdztqA7agkINLF3FtMwtnMPljyhfXQ6aIOOXxn5yvld1Nd95UoR/o/Slqn7so70FmigGyGpf2BBlZyb0MNmd7SoHzTwx25Xg9qTk44qbQ+lqz+/atbRvCr2+1DHcIfOlps8RDuUPBjEK3BZ8ThZGY4y3L8vGMw1zE3d5NtNtljYjTeEw+Lpwlcz2pz/1q4+Ufp3584zhdowVyu3NyE13Catq8GjwiUN5PC1ga4PcXEt2lxv5QP8lOH0LhrGMqxlP66s890Zb/AG3ZZb+fmm5i667Xdy5TaypZEIG1EoiDHM4sPOXK43ItvOq0psWqqu1NMTO6c+sRu/byVu9ryyz3OpgXCWqwWjnpadmeKd15Mz3Xtlt5NvNOp1G5ZmkNC4fH3ab13jRw4cc4nfzjdG6d3HmsWMXXZp7MeaWcF8QkwI4raIsz7eUR2LLXL75umwttSvTmEpx0YPf2sp/1qnfnw4ct+fA1S5Nrvf8Ajhc2i2FOYFKHvvAr+V0/7i/+tioaR8GPzH2u4LxPZ9x5litRxJDT1MxF+TVTXGzuZ3WgPLnStZVE09W3zJm+a/rRA3MJXM4pgld85A7zZR0t3olnheLcXFILfV6kat3A/wCUGZseT9Fkj3wP07L/AHILcZbTlLhumjt9wQOLEhuI4JD0tOUoNmEERi7XAjmc657UFnbUEhBp4sHmnZxcTJTnGj9g0Ou1BywKkebTUrPY3vUoXDq0fnqSP2sUCwkq+fEaVvUW9yCc03pYtFfcQiXy/wAMhvWYR/quUHipbno1atbRvCr2+2fjuEPnS02etHHJLI2OJjnyONmtaLknoC81VRTGc8CImZyh6Cpg4Q4Lg7I5Yp4aCojcZYzDZt3EtIk026C3WsS1e0Xj8VNVNVNVymYynPfujPOnKeHGJmOP4aFUYixaymN394vO8y3GeKUCD0ODMx3FaJ2HUIkfQNY8PaIrxg+dqbecTax2rEx1ejcFdjE35iLk5ee/08+EZ7/JoWYv3ae7p/T/AH+XDqaeellMVTDJDK212SNyuHWFr2rtu7TFduqKonzic4n3hSroqonKqN7Eujw994Ffyun/AHF/9bFQ0j4MfmPtdwXiez7idixWo41RPFI90WI05jN7MlA5uZAc2WOKz2traQ87T5TUENyvjsCaqmGy3zsXegzRF0zcsc0FUB6Ews8IMgjyfo00e+GW47L/AHILcdl05S9u6aL77BAsJNctLLvabFBtwDLGARltzXvZBZ21BIQaGNcXyVnHB5bxg8y19h6UHGHIh+Zqf4h3IhdvJBq2jmd1u7ggytEXNhUx/wDJyDIANgwh/tv3IPmPhkuKvCL0gp/k5tB6WrP79q1tG8Kvb7UMdwh86WmzzRCJd7F8ZxPHMOHKYm8lpJGhpY0jiw4Wa3f5u069qx8Fo7CaPvz3U/5V5zOfnlvmenH8fsvXb12/b3xuhwVsKIiBB2cDxLEsDjlxHD2tAe5sBle24B1fa28DnvYXttWVpHA4TSHZw2I6zlE+2fPdnz488l2xcu2ImuiHLqpjPUSyluUyPLyL3tc3stG3R2KIp5REft0/sK1yrtVTVzYl0c3vvAr+V0/7i/8ArYqGkfBj8x9ruC8T2fceZYrUcqSpqoi5tZSCWG5s5ovogpAyne4uw2p4mTnidqD7CgSgBwfUxPppRsnh1aetBfI6YBzo4Ksf8kZyuQXaWM0Da2IjmALh96C4qG7BXtv0TMAP3ILZTJrlpJv2TY/eg2oRliALQ39UG9kFnbUEhBp4s5zadmScQnP5x59Dog5Qkl9aNHVm7lKFs7+fFRfqcgkOPPixtz+SVAn5O2uLn+E96D5l4Y8vK8Iy1Tp/k5totbVi1tG8Kvb7UMdwh86WmzxEPT4VwtmoMCfhLY3O4xr2ifMM0V/NyjnAN9vTpsXz2M0DbxONpxkzwy3Zbquec/H8xvaNrGdi13WTQq+DmK02GNr56SVsZLs92+YAAcx3G57Fes6XwV3ETh6LkZ7vfPP4y3uNzCXaaO3VDlCJ7mF4Y7ICAXcwJ/wtHtRn2c96tFMzGbqYZwbxPE6OWqpaZ7o2NuwgX4w3AsNduqzsXpjB4S7Tau1xEz/HWeizawly7TNVLp/G2qpsBfgbo5BI1jmmfjBna7NsFh5thbpWfsGxcx0Y+JjL05bssuPPPPfy6O842qm1NqXlV9GzsxEPfeBX8rp/3F/9bFQ0j4MfmPtdwXiez7jzLFajmuOJQPdlayZl9BsNkGGaelk1rqKSIj0sunaEGSAk/wCyrmyNP5uXX+aA+Hys0tAQ76cD/wDCC7XAWtJWs62Xt/IoLcoaNDWt6pY/8II+TkOhoZerTvQbkDQ2IANa3c03CC7tqCQg08Wa51OwMgExzjyTfoOqDliKb1U3/wCu9Bbi5vVTOw96CwZKP+lM7EFxx3qliD5f4Zs3LMIz0opzxU2g59WLW0bwq9vtn47hD5ytNniISNqjqmHVqcdq6jBosJe2LkkLWcUwNsWlvPfnJubrPtaMsWsXVjKc+8qzznPjE5bvbyWqsTXXb7ueDq0HCSjp+DUuHzUcL6x4LmzcnaWtI8wO+kbX8rmuN6zMTofEXNJU4qi5MW43TTnOe/jlyjhGXnlPBZt4uiLPYmN/9ycrCcerMJp56ekbHxdQ75cOb842xGXcNTs6dy0cborD425Rdu59qj9O/hOeefWc481a1irlqJiPNyRoLDYtPqq5iIEHvvAr+V0/7i/+tioaR8GPzH2uYLxPZ9y5litVzXUte1xMNYLE3yuGxBIOKRkXbBIOuyDHIwyf7nC774yLoIaImebFXQ7hchBlEzdoqZx+3F+CC3KbfprB+1GgGRr/ADpqN/W233lBtQW4oWDLf9vZ7EF3bUEhBr19KKuJsZeWWdmuOo96DS+BB9Yf2IHwNbZVSexBb4IeNlZMiE/Bcn12ft/FEvPcK+AUfCWSmfU4nUx8nDg2zQ6+a3T1Kzh8VNmJyji43bMXcs3C8TlH64qfdNVnaVfp+XDUqOZ4naL1xU+6am0q/T8mpUczxOUXrip901RtKv0/JqVHM8TlF64qfdNTaVfp+TUqOZ4nKL1xU+6am0q/T8mpUczxOUXrip901NpV+n5NSo5nico/XFT7pqbSr9PyalRzPE5R+uKn3TU2lX6fk1KjmeJyj9cVPumptKv0/JqVHN3OB/g/p+C+KPr4a+aoc+ExZHsAGpBvp1Ljfxc3qOzMZOtrD026u1EvacyqLDnHDZczi2tnaCbgA7EE/B04/T5+0oLcgqBsr5kEijqR+ny9gQWFNU/XX/wNQWEFSNtWT1xhA4ifnnB64wgzxtLWWNr7hZBLtqCQglAQEBAQQdoQeBwmoqaXCajFjDI+SITObPLXPeHHOQAY72GnPzIOriePV0eLCgohTEvmhia59yBnZITex5sgQYJOEOIwudM40roW1j6Ligwh+ZrT5d77Lt2W2c6DHPwlxSkp2PqG0sj6mnjlhETD8kXPa3ytdfOvzbLIMz8dxRsPFSN4qrzyFn+kJ42Joac+XMMoBdbU8yDCOE2KS0U9fGylbDTMp5HxlpLniQAkA3027dUHtUBAQEBAQEBAQEBAQEFXbUEhBKAgICAghyDzkTeCzsQkoYaekNS9zo3tbASCT5zS61r9Iug6dPg2GUxYYKCnjLHBzS2MXDgCAb9IBPagiowbD55ZqjksDKqVjmmoEYzi7ct79SDFRcH8MpKI0oooHtfG2OYujHyoH0vbqgimwvBp4w2Khp3Np5XNAdFbK/TNa412DsQXmoMJw/D6jjKKFlKWgzMbDmDg3Z5IBJt1IOpmtt2oF9UEoCAgICAgICAgICCrtqCQglAQEBAQQelB4yB1fR4DW4PFRVzcQvNxczIjkfmcSHB+y5B7UGuygnqsRpmQUuJQ4U6oizxyukYbiKTMTc3Db5BvKDDUYVXw4bC+lhr+UmSsid5byRHkkEel9lwy3sQbFfgksfwjyaKtIZh0csFppDeou69tdTo3RBjrqfEAzjTBVzzConyUz4JHMkBIt5TSMh5gTcIK4hT4lmxQUtNVTPkgldxpikZJG42s1rr2eNoFgLWQWrqXEXT1PF02Icu5RO50zc3FvgLHZGg3sfQ0Gt0HXwCgnocXhsypEUuGtdOZHucOODh9ImxtfRB6dAQEBAQEBAQEBAQVdtQSEEoCAgICDzfCvhjh3BaWmjxCOd7qhrizimg2Dbbbneu9nDV3s+z5OVy7Tby7TheNvAPq9d7sd6sbOvdHLW7SPG3gH1eu92O9NnXuhrlpPjbwD6vXe7Hemzr3Q1y0jxt4B9XrvdjvTZ17oa5aPG3gH1eu92O9NnXuhrlo8beAfV673Y702de6GuWjxt4B9XrvdjvTZ17oa5aPG3gH1eu92O9NnXuhrlpPjbwD/grvdjvTZ17oa5adbgzw7wvhLiLqGhiqWytiMpMjQBYEDp3hcL2Frs09qp0t36Lk5UvVqu7CAgICAgICAgq7agkIJQEBAQCg5eL8H8Jxp0TsVoYqoxAiMyDzb2vbsC6UXa6P0zk81URVxhz/AIicF/UlL2HvXvWbvqeO5o5QfETgv6kpew96azd9R3NHKD4icF/UlL2HvTWbvqO5o5QfETgv6kpew96azd9R3NHKD4icF/UlL2HvTWbvqO5o5QfETgv6kpew96azd9R3NHKD4icF/UlL2HvTWbvqO5o5QfETgv6kpew96azd9R3NHKD4icF/UlL2HvTWbvqO5o5Q3MK4MYLhFSanDMOhppiwsL473LTbT+QXmu9crjKqrc9U26aZziHYXJ7EBAQEBAQEBBV21BAduQTm3IGbcgZtyBm3IGbcgZtyBm3IGbcgZtyBm3IGbcgZtyBm3IGbcgZtyBm3IGbcgZtyBm3IGbcgZtyBm3IGbcgZtyBm3IILtdiD/9k="/>
          <p:cNvSpPr>
            <a:spLocks noChangeAspect="1" noChangeArrowheads="1"/>
          </p:cNvSpPr>
          <p:nvPr/>
        </p:nvSpPr>
        <p:spPr bwMode="auto">
          <a:xfrm>
            <a:off x="152400" y="15875"/>
            <a:ext cx="2019300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>
              <a:latin typeface="Calibri" pitchFamily="34" charset="0"/>
            </a:endParaRPr>
          </a:p>
        </p:txBody>
      </p:sp>
      <p:pic>
        <p:nvPicPr>
          <p:cNvPr id="2090" name="Picture 54" descr="European Commission logo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150" y="1093788"/>
            <a:ext cx="1227138" cy="84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91" name="Picture 2" descr="Unilever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4146550"/>
            <a:ext cx="809625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92" name="Picture 52" descr="wellcome library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2303463"/>
            <a:ext cx="1193800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93" name="Picture 2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888" y="5229225"/>
            <a:ext cx="1668462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94" name="Picture 50" descr="Grand Valley State University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2349500"/>
            <a:ext cx="11842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95" name="Picture 52" descr="https://encrypted-tbn0.gstatic.com/images?q=tbn:ANd9GcTGSDApkB45K2sJ_296-vmgIVB5geR958Wueje-pfhWOjCehF0w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3341688"/>
            <a:ext cx="792163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96" name="Text Box 19"/>
          <p:cNvSpPr txBox="1">
            <a:spLocks noChangeArrowheads="1"/>
          </p:cNvSpPr>
          <p:nvPr/>
        </p:nvSpPr>
        <p:spPr bwMode="auto">
          <a:xfrm>
            <a:off x="7235825" y="3543300"/>
            <a:ext cx="17668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000"/>
              <a:t>Bates College</a:t>
            </a:r>
          </a:p>
        </p:txBody>
      </p:sp>
      <p:pic>
        <p:nvPicPr>
          <p:cNvPr id="2097" name="Picture 52" descr="Home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1341438"/>
            <a:ext cx="1150937" cy="74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4572000" y="1208088"/>
            <a:ext cx="0" cy="5176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22263" y="3933825"/>
            <a:ext cx="8353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0" name="TextBox 1"/>
          <p:cNvSpPr txBox="1">
            <a:spLocks noChangeArrowheads="1"/>
          </p:cNvSpPr>
          <p:nvPr/>
        </p:nvSpPr>
        <p:spPr bwMode="auto">
          <a:xfrm>
            <a:off x="611188" y="765175"/>
            <a:ext cx="285273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en-GB" altLang="en-US" sz="1400" b="1"/>
              <a:t>  </a:t>
            </a:r>
            <a:r>
              <a:rPr lang="en-GB" altLang="en-US" sz="1600" b="1"/>
              <a:t>National &amp; Pan-National</a:t>
            </a:r>
          </a:p>
        </p:txBody>
      </p:sp>
      <p:sp>
        <p:nvSpPr>
          <p:cNvPr id="2101" name="TextBox 1"/>
          <p:cNvSpPr txBox="1">
            <a:spLocks noChangeArrowheads="1"/>
          </p:cNvSpPr>
          <p:nvPr/>
        </p:nvSpPr>
        <p:spPr bwMode="auto">
          <a:xfrm>
            <a:off x="5003800" y="817563"/>
            <a:ext cx="28527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en-GB" altLang="en-US" sz="1600" b="1"/>
              <a:t>  Libraries &amp; Museums</a:t>
            </a:r>
          </a:p>
        </p:txBody>
      </p:sp>
      <p:sp>
        <p:nvSpPr>
          <p:cNvPr id="2102" name="TextBox 1"/>
          <p:cNvSpPr txBox="1">
            <a:spLocks noChangeArrowheads="1"/>
          </p:cNvSpPr>
          <p:nvPr/>
        </p:nvSpPr>
        <p:spPr bwMode="auto">
          <a:xfrm>
            <a:off x="639763" y="6319838"/>
            <a:ext cx="28527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en-GB" altLang="en-US" sz="1200" b="1"/>
              <a:t>  </a:t>
            </a:r>
            <a:r>
              <a:rPr lang="en-GB" altLang="en-US" sz="1600" b="1"/>
              <a:t>State &amp; Government</a:t>
            </a:r>
          </a:p>
        </p:txBody>
      </p:sp>
      <p:sp>
        <p:nvSpPr>
          <p:cNvPr id="2103" name="TextBox 1"/>
          <p:cNvSpPr txBox="1">
            <a:spLocks noChangeArrowheads="1"/>
          </p:cNvSpPr>
          <p:nvPr/>
        </p:nvSpPr>
        <p:spPr bwMode="auto">
          <a:xfrm>
            <a:off x="5148263" y="6237288"/>
            <a:ext cx="285273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charset="0"/>
              <a:buNone/>
            </a:pPr>
            <a:r>
              <a:rPr lang="en-GB" altLang="en-US" sz="1200" b="1"/>
              <a:t>  </a:t>
            </a:r>
            <a:r>
              <a:rPr lang="en-GB" altLang="en-US" sz="1600" b="1"/>
              <a:t>Business &amp; Corporate</a:t>
            </a:r>
          </a:p>
        </p:txBody>
      </p:sp>
      <p:pic>
        <p:nvPicPr>
          <p:cNvPr id="2104" name="Picture 8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800" y="1412875"/>
            <a:ext cx="1016000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05" name="Text Box 19"/>
          <p:cNvSpPr txBox="1">
            <a:spLocks noChangeArrowheads="1"/>
          </p:cNvSpPr>
          <p:nvPr/>
        </p:nvSpPr>
        <p:spPr bwMode="auto">
          <a:xfrm>
            <a:off x="4460875" y="1773238"/>
            <a:ext cx="17668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000"/>
              <a:t>Museum of Fine Arts Houston</a:t>
            </a:r>
          </a:p>
        </p:txBody>
      </p:sp>
      <p:sp>
        <p:nvSpPr>
          <p:cNvPr id="2106" name="Text Box 19"/>
          <p:cNvSpPr txBox="1">
            <a:spLocks noChangeArrowheads="1"/>
          </p:cNvSpPr>
          <p:nvPr/>
        </p:nvSpPr>
        <p:spPr bwMode="auto">
          <a:xfrm>
            <a:off x="2732088" y="1916113"/>
            <a:ext cx="1766887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000"/>
              <a:t>European Commission</a:t>
            </a:r>
          </a:p>
        </p:txBody>
      </p:sp>
      <p:sp>
        <p:nvSpPr>
          <p:cNvPr id="2107" name="Text Box 33"/>
          <p:cNvSpPr txBox="1">
            <a:spLocks noChangeArrowheads="1"/>
          </p:cNvSpPr>
          <p:nvPr/>
        </p:nvSpPr>
        <p:spPr bwMode="auto">
          <a:xfrm>
            <a:off x="2700338" y="3644900"/>
            <a:ext cx="19812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GB" altLang="en-US" sz="800"/>
              <a:t>Estonian National Archives</a:t>
            </a:r>
          </a:p>
        </p:txBody>
      </p:sp>
      <p:sp>
        <p:nvSpPr>
          <p:cNvPr id="2108" name="Text Box 33"/>
          <p:cNvSpPr txBox="1">
            <a:spLocks noChangeArrowheads="1"/>
          </p:cNvSpPr>
          <p:nvPr/>
        </p:nvSpPr>
        <p:spPr bwMode="auto">
          <a:xfrm>
            <a:off x="2632075" y="5900738"/>
            <a:ext cx="2243138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800"/>
              <a:t>Budapest City Archive</a:t>
            </a:r>
          </a:p>
        </p:txBody>
      </p:sp>
      <p:sp>
        <p:nvSpPr>
          <p:cNvPr id="2109" name="Text Box 23"/>
          <p:cNvSpPr txBox="1">
            <a:spLocks noChangeArrowheads="1"/>
          </p:cNvSpPr>
          <p:nvPr/>
        </p:nvSpPr>
        <p:spPr bwMode="auto">
          <a:xfrm>
            <a:off x="6199188" y="4652963"/>
            <a:ext cx="18288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000"/>
              <a:t>Corporate Archives</a:t>
            </a:r>
          </a:p>
        </p:txBody>
      </p:sp>
      <p:sp>
        <p:nvSpPr>
          <p:cNvPr id="2110" name="Text Box 23"/>
          <p:cNvSpPr txBox="1">
            <a:spLocks noChangeArrowheads="1"/>
          </p:cNvSpPr>
          <p:nvPr/>
        </p:nvSpPr>
        <p:spPr bwMode="auto">
          <a:xfrm>
            <a:off x="-252413" y="5800725"/>
            <a:ext cx="1828801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000"/>
              <a:t>UK Met Office</a:t>
            </a:r>
          </a:p>
        </p:txBody>
      </p:sp>
      <p:sp>
        <p:nvSpPr>
          <p:cNvPr id="2111" name="Text Box 23"/>
          <p:cNvSpPr txBox="1">
            <a:spLocks noChangeArrowheads="1"/>
          </p:cNvSpPr>
          <p:nvPr/>
        </p:nvSpPr>
        <p:spPr bwMode="auto">
          <a:xfrm>
            <a:off x="684213" y="6051550"/>
            <a:ext cx="18288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GB" altLang="en-US" sz="1000"/>
              <a:t>Dorset </a:t>
            </a:r>
          </a:p>
        </p:txBody>
      </p:sp>
    </p:spTree>
    <p:extLst>
      <p:ext uri="{BB962C8B-B14F-4D97-AF65-F5344CB8AC3E}">
        <p14:creationId xmlns:p14="http://schemas.microsoft.com/office/powerpoint/2010/main" val="275156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Types of metadata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Structural:</a:t>
            </a:r>
          </a:p>
          <a:p>
            <a:pPr lvl="1"/>
            <a:r>
              <a:rPr lang="en-GB" dirty="0" smtClean="0"/>
              <a:t>Need for browsing, search &amp; discovery</a:t>
            </a:r>
          </a:p>
          <a:p>
            <a:pPr lvl="1"/>
            <a:r>
              <a:rPr lang="en-GB" dirty="0" smtClean="0"/>
              <a:t>Can set context</a:t>
            </a:r>
          </a:p>
          <a:p>
            <a:pPr lvl="1"/>
            <a:r>
              <a:rPr lang="en-GB" dirty="0" smtClean="0"/>
              <a:t>Can be important in preservation:</a:t>
            </a:r>
          </a:p>
          <a:p>
            <a:pPr lvl="2"/>
            <a:r>
              <a:rPr lang="en-GB" dirty="0" smtClean="0"/>
              <a:t>In fact generally discover more structure</a:t>
            </a:r>
          </a:p>
          <a:p>
            <a:r>
              <a:rPr lang="en-GB" dirty="0" smtClean="0"/>
              <a:t>Descriptive:</a:t>
            </a:r>
          </a:p>
          <a:p>
            <a:pPr lvl="1"/>
            <a:r>
              <a:rPr lang="en-GB" dirty="0" smtClean="0"/>
              <a:t>Need for search &amp; discovery</a:t>
            </a:r>
          </a:p>
          <a:p>
            <a:pPr lvl="1"/>
            <a:r>
              <a:rPr lang="en-GB" dirty="0" smtClean="0"/>
              <a:t>Sets context</a:t>
            </a:r>
          </a:p>
          <a:p>
            <a:pPr lvl="1"/>
            <a:r>
              <a:rPr lang="en-GB" dirty="0" smtClean="0"/>
              <a:t>Can inform policy (e.g., retention schedules)</a:t>
            </a:r>
          </a:p>
          <a:p>
            <a:r>
              <a:rPr lang="en-GB" dirty="0" smtClean="0"/>
              <a:t>Technical:</a:t>
            </a:r>
          </a:p>
          <a:p>
            <a:pPr lvl="1"/>
            <a:r>
              <a:rPr lang="en-GB" dirty="0" smtClean="0"/>
              <a:t>Generally extracted</a:t>
            </a:r>
          </a:p>
          <a:p>
            <a:pPr lvl="1"/>
            <a:r>
              <a:rPr lang="en-GB" dirty="0" smtClean="0"/>
              <a:t>Need for preservation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089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Variable metadata schemas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Domain:</a:t>
            </a:r>
          </a:p>
          <a:p>
            <a:pPr lvl="1"/>
            <a:r>
              <a:rPr lang="en-GB" dirty="0" smtClean="0"/>
              <a:t>Libraries			METS, MODS etc.</a:t>
            </a:r>
          </a:p>
          <a:p>
            <a:pPr lvl="1"/>
            <a:r>
              <a:rPr lang="en-GB" dirty="0" smtClean="0"/>
              <a:t>Archives			EAD, Dublin Core</a:t>
            </a:r>
          </a:p>
          <a:p>
            <a:pPr lvl="1"/>
            <a:r>
              <a:rPr lang="en-GB" dirty="0" smtClean="0"/>
              <a:t>Other			anything</a:t>
            </a:r>
          </a:p>
          <a:p>
            <a:r>
              <a:rPr lang="en-GB" dirty="0" smtClean="0"/>
              <a:t>National government schemas:</a:t>
            </a:r>
          </a:p>
          <a:p>
            <a:pPr lvl="1"/>
            <a:r>
              <a:rPr lang="en-GB" dirty="0" smtClean="0"/>
              <a:t>Switzerland		ARELDA</a:t>
            </a:r>
          </a:p>
          <a:p>
            <a:pPr lvl="1"/>
            <a:r>
              <a:rPr lang="en-GB" dirty="0" smtClean="0"/>
              <a:t>Finland			SAHKE2</a:t>
            </a:r>
          </a:p>
          <a:p>
            <a:pPr lvl="1"/>
            <a:r>
              <a:rPr lang="en-GB" dirty="0" smtClean="0"/>
              <a:t>Austria			EDIAKT (now EDIDOC)</a:t>
            </a:r>
          </a:p>
          <a:p>
            <a:r>
              <a:rPr lang="en-GB" dirty="0" smtClean="0"/>
              <a:t>Individual source schemas:</a:t>
            </a:r>
          </a:p>
          <a:p>
            <a:pPr lvl="1"/>
            <a:r>
              <a:rPr lang="en-GB" dirty="0" smtClean="0"/>
              <a:t>Different record management systems</a:t>
            </a:r>
          </a:p>
          <a:p>
            <a:pPr lvl="1"/>
            <a:r>
              <a:rPr lang="en-GB" dirty="0" smtClean="0"/>
              <a:t>Digitisation programs</a:t>
            </a:r>
          </a:p>
          <a:p>
            <a:pPr lvl="1"/>
            <a:r>
              <a:rPr lang="en-GB" dirty="0" smtClean="0"/>
              <a:t>Web archiving</a:t>
            </a:r>
          </a:p>
          <a:p>
            <a:pPr lvl="1"/>
            <a:r>
              <a:rPr lang="en-GB" dirty="0" smtClean="0"/>
              <a:t>etc.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65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is this a problem?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Often people think need 1 single schema</a:t>
            </a:r>
          </a:p>
          <a:p>
            <a:r>
              <a:rPr lang="en-GB" dirty="0" smtClean="0"/>
              <a:t>Not really necessary:</a:t>
            </a:r>
          </a:p>
          <a:p>
            <a:pPr lvl="1"/>
            <a:r>
              <a:rPr lang="en-GB" dirty="0" smtClean="0"/>
              <a:t>Anyway all schemas change </a:t>
            </a:r>
            <a:endParaRPr lang="en-GB" dirty="0"/>
          </a:p>
          <a:p>
            <a:pPr lvl="1"/>
            <a:r>
              <a:rPr lang="en-GB" dirty="0" smtClean="0"/>
              <a:t>Don’t want to change system for any and every change</a:t>
            </a:r>
          </a:p>
          <a:p>
            <a:r>
              <a:rPr lang="en-GB" dirty="0" smtClean="0"/>
              <a:t>But </a:t>
            </a:r>
            <a:r>
              <a:rPr lang="en-GB" dirty="0" smtClean="0"/>
              <a:t>we do need:</a:t>
            </a:r>
          </a:p>
          <a:p>
            <a:pPr lvl="1"/>
            <a:r>
              <a:rPr lang="en-GB" dirty="0" smtClean="0"/>
              <a:t>Understand basic structural &amp; descriptive information:</a:t>
            </a:r>
          </a:p>
          <a:p>
            <a:pPr lvl="2"/>
            <a:r>
              <a:rPr lang="en-GB" dirty="0" smtClean="0"/>
              <a:t>e.g., something to show in summaries while browsing</a:t>
            </a:r>
          </a:p>
          <a:p>
            <a:pPr lvl="1"/>
            <a:r>
              <a:rPr lang="en-GB" dirty="0" smtClean="0"/>
              <a:t>Ability to view / edit / search all structural &amp; descriptive information:</a:t>
            </a:r>
          </a:p>
          <a:p>
            <a:pPr lvl="2"/>
            <a:r>
              <a:rPr lang="en-GB" dirty="0" smtClean="0"/>
              <a:t>But doesn’t have to all be in single schema</a:t>
            </a:r>
          </a:p>
          <a:p>
            <a:pPr lvl="1"/>
            <a:r>
              <a:rPr lang="en-GB" dirty="0" smtClean="0"/>
              <a:t>Detailed technical metadata:</a:t>
            </a:r>
          </a:p>
          <a:p>
            <a:pPr lvl="2"/>
            <a:r>
              <a:rPr lang="en-GB" dirty="0" smtClean="0"/>
              <a:t>But we create this within system</a:t>
            </a:r>
          </a:p>
        </p:txBody>
      </p:sp>
    </p:spTree>
    <p:extLst>
      <p:ext uri="{BB962C8B-B14F-4D97-AF65-F5344CB8AC3E}">
        <p14:creationId xmlns:p14="http://schemas.microsoft.com/office/powerpoint/2010/main" val="106926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Solution 1/2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Use our own schema, XIP</a:t>
            </a:r>
          </a:p>
          <a:p>
            <a:pPr lvl="1"/>
            <a:r>
              <a:rPr lang="en-GB" dirty="0" smtClean="0"/>
              <a:t>OAIS SIP/AIP/DIP</a:t>
            </a:r>
          </a:p>
          <a:p>
            <a:pPr lvl="1"/>
            <a:r>
              <a:rPr lang="en-GB" dirty="0" smtClean="0"/>
              <a:t>Not a standard but fully documented</a:t>
            </a:r>
          </a:p>
          <a:p>
            <a:pPr lvl="1"/>
            <a:r>
              <a:rPr lang="en-GB" dirty="0" smtClean="0"/>
              <a:t>Designed to be automated and fast</a:t>
            </a:r>
          </a:p>
          <a:p>
            <a:r>
              <a:rPr lang="en-GB" dirty="0" smtClean="0"/>
              <a:t>It covers:</a:t>
            </a:r>
          </a:p>
          <a:p>
            <a:pPr lvl="1"/>
            <a:r>
              <a:rPr lang="en-GB" dirty="0" smtClean="0"/>
              <a:t>Basic structural &amp; descriptive information</a:t>
            </a:r>
          </a:p>
          <a:p>
            <a:pPr lvl="1"/>
            <a:r>
              <a:rPr lang="en-GB" dirty="0" smtClean="0"/>
              <a:t>Detailed technical information </a:t>
            </a:r>
          </a:p>
          <a:p>
            <a:pPr lvl="1"/>
            <a:r>
              <a:rPr lang="en-GB" dirty="0" smtClean="0"/>
              <a:t>Preservation planning &amp; actions (Transformations etc..)</a:t>
            </a:r>
          </a:p>
          <a:p>
            <a:r>
              <a:rPr lang="en-GB" dirty="0" smtClean="0"/>
              <a:t>Embeds:</a:t>
            </a:r>
          </a:p>
          <a:p>
            <a:pPr lvl="1"/>
            <a:r>
              <a:rPr lang="en-GB" dirty="0" smtClean="0"/>
              <a:t>Detailed structural &amp; descriptive information</a:t>
            </a:r>
          </a:p>
          <a:p>
            <a:pPr lvl="1"/>
            <a:r>
              <a:rPr lang="en-GB" dirty="0" smtClean="0"/>
              <a:t>In any XML schema</a:t>
            </a:r>
          </a:p>
          <a:p>
            <a:pPr lvl="1"/>
            <a:r>
              <a:rPr lang="en-GB" dirty="0" smtClean="0"/>
              <a:t>Schema(s) can vary as needed </a:t>
            </a:r>
          </a:p>
        </p:txBody>
      </p:sp>
    </p:spTree>
    <p:extLst>
      <p:ext uri="{BB962C8B-B14F-4D97-AF65-F5344CB8AC3E}">
        <p14:creationId xmlns:p14="http://schemas.microsoft.com/office/powerpoint/2010/main" val="8409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Solution 2/2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Index any (all) metadata fields:</a:t>
            </a:r>
          </a:p>
          <a:p>
            <a:pPr lvl="1"/>
            <a:r>
              <a:rPr lang="en-GB" dirty="0" smtClean="0"/>
              <a:t>Can do all field searching</a:t>
            </a:r>
          </a:p>
          <a:p>
            <a:pPr lvl="1"/>
            <a:r>
              <a:rPr lang="en-GB" dirty="0" smtClean="0"/>
              <a:t>Can do fielded searching (choose type first)</a:t>
            </a:r>
          </a:p>
          <a:p>
            <a:r>
              <a:rPr lang="en-GB" dirty="0" smtClean="0"/>
              <a:t>Use XSLT to:</a:t>
            </a:r>
          </a:p>
          <a:p>
            <a:pPr lvl="1"/>
            <a:r>
              <a:rPr lang="en-GB" dirty="0" smtClean="0"/>
              <a:t>View metadata</a:t>
            </a:r>
          </a:p>
          <a:p>
            <a:pPr lvl="1"/>
            <a:r>
              <a:rPr lang="en-GB" dirty="0" smtClean="0"/>
              <a:t>Edit metadata</a:t>
            </a:r>
          </a:p>
          <a:p>
            <a:pPr lvl="1"/>
            <a:r>
              <a:rPr lang="en-GB" dirty="0" smtClean="0"/>
              <a:t>Transform metadata (or hierarchy of schemas)</a:t>
            </a:r>
          </a:p>
          <a:p>
            <a:r>
              <a:rPr lang="en-GB" dirty="0" smtClean="0"/>
              <a:t>Can store metadata snapshot:</a:t>
            </a:r>
          </a:p>
          <a:p>
            <a:pPr lvl="1"/>
            <a:r>
              <a:rPr lang="en-GB" dirty="0" smtClean="0"/>
              <a:t>Transform as needed</a:t>
            </a:r>
          </a:p>
          <a:p>
            <a:r>
              <a:rPr lang="en-GB" dirty="0" smtClean="0"/>
              <a:t>Can export:</a:t>
            </a:r>
          </a:p>
          <a:p>
            <a:pPr lvl="1"/>
            <a:r>
              <a:rPr lang="en-GB" dirty="0" smtClean="0"/>
              <a:t>Transform as needed</a:t>
            </a:r>
          </a:p>
          <a:p>
            <a:pPr lvl="1"/>
            <a:r>
              <a:rPr lang="en-GB" dirty="0" smtClean="0"/>
              <a:t>e.g., Export as METS with MODS and PREMIS</a:t>
            </a:r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407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Advantages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Can cope with any choice of ingest schema</a:t>
            </a:r>
          </a:p>
          <a:p>
            <a:r>
              <a:rPr lang="en-GB" dirty="0" smtClean="0"/>
              <a:t>Can cope with any choice of storage schema</a:t>
            </a:r>
          </a:p>
          <a:p>
            <a:r>
              <a:rPr lang="en-GB" dirty="0" smtClean="0"/>
              <a:t>Can cope with any choice of export schema</a:t>
            </a:r>
          </a:p>
          <a:p>
            <a:endParaRPr lang="en-GB" dirty="0" smtClean="0"/>
          </a:p>
          <a:p>
            <a:r>
              <a:rPr lang="en-GB" dirty="0" smtClean="0"/>
              <a:t>One system supports many types of customer</a:t>
            </a:r>
          </a:p>
          <a:p>
            <a:r>
              <a:rPr lang="en-GB" dirty="0" smtClean="0"/>
              <a:t>Impedance to ingest from a new system reduced:</a:t>
            </a:r>
          </a:p>
          <a:p>
            <a:pPr lvl="1"/>
            <a:r>
              <a:rPr lang="en-GB" dirty="0" smtClean="0"/>
              <a:t>Alternative is to wait for complex metadata mapping</a:t>
            </a:r>
          </a:p>
          <a:p>
            <a:r>
              <a:rPr lang="en-GB" dirty="0" smtClean="0"/>
              <a:t>Resilient to schema changes:</a:t>
            </a:r>
          </a:p>
          <a:p>
            <a:pPr lvl="1"/>
            <a:r>
              <a:rPr lang="en-GB" dirty="0" smtClean="0"/>
              <a:t>No need to migrate system to new version of schema</a:t>
            </a:r>
          </a:p>
        </p:txBody>
      </p:sp>
    </p:spTree>
    <p:extLst>
      <p:ext uri="{BB962C8B-B14F-4D97-AF65-F5344CB8AC3E}">
        <p14:creationId xmlns:p14="http://schemas.microsoft.com/office/powerpoint/2010/main" val="418218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ssella_Light">
  <a:themeElements>
    <a:clrScheme name="Tessella_Light">
      <a:dk1>
        <a:srgbClr val="1F497D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ssella_Light 1">
        <a:dk1>
          <a:srgbClr val="1F497D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ABB1BF"/>
        </a:accent3>
        <a:accent4>
          <a:srgbClr val="DADADA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ssella_Light 2">
        <a:dk1>
          <a:srgbClr val="1F497D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ABB1BF"/>
        </a:accent3>
        <a:accent4>
          <a:srgbClr val="DADADA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ssella_Light 3">
        <a:dk1>
          <a:srgbClr val="1F497D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9BBB59"/>
        </a:accent2>
        <a:accent3>
          <a:srgbClr val="ABB1BF"/>
        </a:accent3>
        <a:accent4>
          <a:srgbClr val="DADADA"/>
        </a:accent4>
        <a:accent5>
          <a:srgbClr val="B2C1DB"/>
        </a:accent5>
        <a:accent6>
          <a:srgbClr val="8CA950"/>
        </a:accent6>
        <a:hlink>
          <a:srgbClr val="0000FF"/>
        </a:hlink>
        <a:folHlink>
          <a:srgbClr val="800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ssella_Light 4">
        <a:dk1>
          <a:srgbClr val="1F497D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ABB1BF"/>
        </a:accent3>
        <a:accent4>
          <a:srgbClr val="DADADA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Tessella - Strategic Direct">
  <a:themeElements>
    <a:clrScheme name="Tessella_Light">
      <a:dk1>
        <a:srgbClr val="1F497D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ssella - Strategic Direct 1">
        <a:dk1>
          <a:srgbClr val="1F497D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ABB1BF"/>
        </a:accent3>
        <a:accent4>
          <a:srgbClr val="DADADA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ssella - Strategic Direct 2">
        <a:dk1>
          <a:srgbClr val="1F497D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ABB1BF"/>
        </a:accent3>
        <a:accent4>
          <a:srgbClr val="DADADA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ssella - Strategic Direct 3">
        <a:dk1>
          <a:srgbClr val="1F497D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9BBB59"/>
        </a:accent2>
        <a:accent3>
          <a:srgbClr val="ABB1BF"/>
        </a:accent3>
        <a:accent4>
          <a:srgbClr val="DADADA"/>
        </a:accent4>
        <a:accent5>
          <a:srgbClr val="B2C1DB"/>
        </a:accent5>
        <a:accent6>
          <a:srgbClr val="8CA950"/>
        </a:accent6>
        <a:hlink>
          <a:srgbClr val="0000FF"/>
        </a:hlink>
        <a:folHlink>
          <a:srgbClr val="800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ssella - Strategic Direct 4">
        <a:dk1>
          <a:srgbClr val="1F497D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ABB1BF"/>
        </a:accent3>
        <a:accent4>
          <a:srgbClr val="DADADA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Tessella - Blank">
  <a:themeElements>
    <a:clrScheme name="Tessella_Light">
      <a:dk1>
        <a:srgbClr val="1F497D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ssella - Blank 1">
        <a:dk1>
          <a:srgbClr val="1F497D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ABB1BF"/>
        </a:accent3>
        <a:accent4>
          <a:srgbClr val="DADADA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ssella - Blank 2">
        <a:dk1>
          <a:srgbClr val="1F497D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ABB1BF"/>
        </a:accent3>
        <a:accent4>
          <a:srgbClr val="DADADA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ssella - Blank 3">
        <a:dk1>
          <a:srgbClr val="1F497D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9BBB59"/>
        </a:accent2>
        <a:accent3>
          <a:srgbClr val="ABB1BF"/>
        </a:accent3>
        <a:accent4>
          <a:srgbClr val="DADADA"/>
        </a:accent4>
        <a:accent5>
          <a:srgbClr val="B2C1DB"/>
        </a:accent5>
        <a:accent6>
          <a:srgbClr val="8CA950"/>
        </a:accent6>
        <a:hlink>
          <a:srgbClr val="0000FF"/>
        </a:hlink>
        <a:folHlink>
          <a:srgbClr val="800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ssella - Blank 4">
        <a:dk1>
          <a:srgbClr val="1F497D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ABB1BF"/>
        </a:accent3>
        <a:accent4>
          <a:srgbClr val="DADADA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_Tessella - Blank">
  <a:themeElements>
    <a:clrScheme name="Tessella_Light">
      <a:dk1>
        <a:srgbClr val="1F497D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ssella - Blank 1">
        <a:dk1>
          <a:srgbClr val="1F497D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ABB1BF"/>
        </a:accent3>
        <a:accent4>
          <a:srgbClr val="DADADA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ssella - Blank 2">
        <a:dk1>
          <a:srgbClr val="1F497D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ABB1BF"/>
        </a:accent3>
        <a:accent4>
          <a:srgbClr val="DADADA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ssella - Blank 3">
        <a:dk1>
          <a:srgbClr val="1F497D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9BBB59"/>
        </a:accent2>
        <a:accent3>
          <a:srgbClr val="ABB1BF"/>
        </a:accent3>
        <a:accent4>
          <a:srgbClr val="DADADA"/>
        </a:accent4>
        <a:accent5>
          <a:srgbClr val="B2C1DB"/>
        </a:accent5>
        <a:accent6>
          <a:srgbClr val="8CA950"/>
        </a:accent6>
        <a:hlink>
          <a:srgbClr val="0000FF"/>
        </a:hlink>
        <a:folHlink>
          <a:srgbClr val="800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ssella - Blank 4">
        <a:dk1>
          <a:srgbClr val="1F497D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ABB1BF"/>
        </a:accent3>
        <a:accent4>
          <a:srgbClr val="DADADA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Custom Design">
  <a:themeElements>
    <a:clrScheme name="MetOffice">
      <a:dk1>
        <a:srgbClr val="000000"/>
      </a:dk1>
      <a:lt1>
        <a:srgbClr val="FFFFFF"/>
      </a:lt1>
      <a:dk2>
        <a:srgbClr val="B9DB0E"/>
      </a:dk2>
      <a:lt2>
        <a:srgbClr val="000099"/>
      </a:lt2>
      <a:accent1>
        <a:srgbClr val="8F8DCB"/>
      </a:accent1>
      <a:accent2>
        <a:srgbClr val="00ADD0"/>
      </a:accent2>
      <a:accent3>
        <a:srgbClr val="878800"/>
      </a:accent3>
      <a:accent4>
        <a:srgbClr val="9CA299"/>
      </a:accent4>
      <a:accent5>
        <a:srgbClr val="ED2939"/>
      </a:accent5>
      <a:accent6>
        <a:srgbClr val="B9DB0E"/>
      </a:accent6>
      <a:hlink>
        <a:srgbClr val="9CA299"/>
      </a:hlink>
      <a:folHlink>
        <a:srgbClr val="ED2939"/>
      </a:folHlink>
    </a:clrScheme>
    <a:fontScheme name="MetOffice00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ssella - Cogs">
  <a:themeElements>
    <a:clrScheme name="Tessella_Light">
      <a:dk1>
        <a:srgbClr val="1F497D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ssella - Cogs 1">
        <a:dk1>
          <a:srgbClr val="1F497D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ABB1BF"/>
        </a:accent3>
        <a:accent4>
          <a:srgbClr val="DADADA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ssella - Cogs 2">
        <a:dk1>
          <a:srgbClr val="1F497D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ABB1BF"/>
        </a:accent3>
        <a:accent4>
          <a:srgbClr val="DADADA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ssella - Cogs 3">
        <a:dk1>
          <a:srgbClr val="1F497D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9BBB59"/>
        </a:accent2>
        <a:accent3>
          <a:srgbClr val="ABB1BF"/>
        </a:accent3>
        <a:accent4>
          <a:srgbClr val="DADADA"/>
        </a:accent4>
        <a:accent5>
          <a:srgbClr val="B2C1DB"/>
        </a:accent5>
        <a:accent6>
          <a:srgbClr val="8CA950"/>
        </a:accent6>
        <a:hlink>
          <a:srgbClr val="0000FF"/>
        </a:hlink>
        <a:folHlink>
          <a:srgbClr val="800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ssella - Cogs 4">
        <a:dk1>
          <a:srgbClr val="1F497D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ABB1BF"/>
        </a:accent3>
        <a:accent4>
          <a:srgbClr val="DADADA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ssella - Financial">
  <a:themeElements>
    <a:clrScheme name="Tessella_Light">
      <a:dk1>
        <a:srgbClr val="1F497D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ssella - Financial 1">
        <a:dk1>
          <a:srgbClr val="1F497D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ABB1BF"/>
        </a:accent3>
        <a:accent4>
          <a:srgbClr val="DADADA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ssella - Financial 2">
        <a:dk1>
          <a:srgbClr val="1F497D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ABB1BF"/>
        </a:accent3>
        <a:accent4>
          <a:srgbClr val="DADADA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ssella - Financial 3">
        <a:dk1>
          <a:srgbClr val="1F497D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9BBB59"/>
        </a:accent2>
        <a:accent3>
          <a:srgbClr val="ABB1BF"/>
        </a:accent3>
        <a:accent4>
          <a:srgbClr val="DADADA"/>
        </a:accent4>
        <a:accent5>
          <a:srgbClr val="B2C1DB"/>
        </a:accent5>
        <a:accent6>
          <a:srgbClr val="8CA950"/>
        </a:accent6>
        <a:hlink>
          <a:srgbClr val="0000FF"/>
        </a:hlink>
        <a:folHlink>
          <a:srgbClr val="800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ssella - Financial 4">
        <a:dk1>
          <a:srgbClr val="1F497D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ABB1BF"/>
        </a:accent3>
        <a:accent4>
          <a:srgbClr val="DADADA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Tessella - Financial">
  <a:themeElements>
    <a:clrScheme name="Tessella_Light">
      <a:dk1>
        <a:srgbClr val="1F497D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Tessella - Financial 1">
        <a:dk1>
          <a:srgbClr val="1F497D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ABB1BF"/>
        </a:accent3>
        <a:accent4>
          <a:srgbClr val="DADADA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essella - Financial 2">
        <a:dk1>
          <a:srgbClr val="1F497D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ABB1BF"/>
        </a:accent3>
        <a:accent4>
          <a:srgbClr val="DADADA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essella - Financial 3">
        <a:dk1>
          <a:srgbClr val="1F497D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9BBB59"/>
        </a:accent2>
        <a:accent3>
          <a:srgbClr val="ABB1BF"/>
        </a:accent3>
        <a:accent4>
          <a:srgbClr val="DADADA"/>
        </a:accent4>
        <a:accent5>
          <a:srgbClr val="B2C1DB"/>
        </a:accent5>
        <a:accent6>
          <a:srgbClr val="8CA950"/>
        </a:accent6>
        <a:hlink>
          <a:srgbClr val="0000FF"/>
        </a:hlink>
        <a:folHlink>
          <a:srgbClr val="800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essella - Financial 4">
        <a:dk1>
          <a:srgbClr val="1F497D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ABB1BF"/>
        </a:accent3>
        <a:accent4>
          <a:srgbClr val="DADADA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essella - Honeycomb">
  <a:themeElements>
    <a:clrScheme name="Tessella_Light">
      <a:dk1>
        <a:srgbClr val="1F497D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ssella - Honeycomb 1">
        <a:dk1>
          <a:srgbClr val="1F497D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ABB1BF"/>
        </a:accent3>
        <a:accent4>
          <a:srgbClr val="DADADA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ssella - Honeycomb 2">
        <a:dk1>
          <a:srgbClr val="1F497D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ABB1BF"/>
        </a:accent3>
        <a:accent4>
          <a:srgbClr val="DADADA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ssella - Honeycomb 3">
        <a:dk1>
          <a:srgbClr val="1F497D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9BBB59"/>
        </a:accent2>
        <a:accent3>
          <a:srgbClr val="ABB1BF"/>
        </a:accent3>
        <a:accent4>
          <a:srgbClr val="DADADA"/>
        </a:accent4>
        <a:accent5>
          <a:srgbClr val="B2C1DB"/>
        </a:accent5>
        <a:accent6>
          <a:srgbClr val="8CA950"/>
        </a:accent6>
        <a:hlink>
          <a:srgbClr val="0000FF"/>
        </a:hlink>
        <a:folHlink>
          <a:srgbClr val="800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ssella - Honeycomb 4">
        <a:dk1>
          <a:srgbClr val="1F497D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ABB1BF"/>
        </a:accent3>
        <a:accent4>
          <a:srgbClr val="DADADA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_Tessella - Financial">
  <a:themeElements>
    <a:clrScheme name="Tessella_Light">
      <a:dk1>
        <a:srgbClr val="1F497D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Tessella - Financial 1">
        <a:dk1>
          <a:srgbClr val="1F497D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ABB1BF"/>
        </a:accent3>
        <a:accent4>
          <a:srgbClr val="DADADA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Tessella - Financial 2">
        <a:dk1>
          <a:srgbClr val="1F497D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ABB1BF"/>
        </a:accent3>
        <a:accent4>
          <a:srgbClr val="DADADA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Tessella - Financial 3">
        <a:dk1>
          <a:srgbClr val="1F497D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9BBB59"/>
        </a:accent2>
        <a:accent3>
          <a:srgbClr val="ABB1BF"/>
        </a:accent3>
        <a:accent4>
          <a:srgbClr val="DADADA"/>
        </a:accent4>
        <a:accent5>
          <a:srgbClr val="B2C1DB"/>
        </a:accent5>
        <a:accent6>
          <a:srgbClr val="8CA950"/>
        </a:accent6>
        <a:hlink>
          <a:srgbClr val="0000FF"/>
        </a:hlink>
        <a:folHlink>
          <a:srgbClr val="800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Tessella - Financial 4">
        <a:dk1>
          <a:srgbClr val="1F497D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ABB1BF"/>
        </a:accent3>
        <a:accent4>
          <a:srgbClr val="DADADA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Tessella - Investment">
  <a:themeElements>
    <a:clrScheme name="Tessella_Light">
      <a:dk1>
        <a:srgbClr val="1F497D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ssella - Investment 1">
        <a:dk1>
          <a:srgbClr val="1F497D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ABB1BF"/>
        </a:accent3>
        <a:accent4>
          <a:srgbClr val="DADADA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ssella - Investment 2">
        <a:dk1>
          <a:srgbClr val="1F497D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ABB1BF"/>
        </a:accent3>
        <a:accent4>
          <a:srgbClr val="DADADA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ssella - Investment 3">
        <a:dk1>
          <a:srgbClr val="1F497D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9BBB59"/>
        </a:accent2>
        <a:accent3>
          <a:srgbClr val="ABB1BF"/>
        </a:accent3>
        <a:accent4>
          <a:srgbClr val="DADADA"/>
        </a:accent4>
        <a:accent5>
          <a:srgbClr val="B2C1DB"/>
        </a:accent5>
        <a:accent6>
          <a:srgbClr val="8CA950"/>
        </a:accent6>
        <a:hlink>
          <a:srgbClr val="0000FF"/>
        </a:hlink>
        <a:folHlink>
          <a:srgbClr val="800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ssella - Investment 4">
        <a:dk1>
          <a:srgbClr val="1F497D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ABB1BF"/>
        </a:accent3>
        <a:accent4>
          <a:srgbClr val="DADADA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3_Tessella - Financial">
  <a:themeElements>
    <a:clrScheme name="Tessella_Light">
      <a:dk1>
        <a:srgbClr val="1F497D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Tessella - Financial 1">
        <a:dk1>
          <a:srgbClr val="1F497D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ABB1BF"/>
        </a:accent3>
        <a:accent4>
          <a:srgbClr val="DADADA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Tessella - Financial 2">
        <a:dk1>
          <a:srgbClr val="1F497D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ABB1BF"/>
        </a:accent3>
        <a:accent4>
          <a:srgbClr val="DADADA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Tessella - Financial 3">
        <a:dk1>
          <a:srgbClr val="1F497D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9BBB59"/>
        </a:accent2>
        <a:accent3>
          <a:srgbClr val="ABB1BF"/>
        </a:accent3>
        <a:accent4>
          <a:srgbClr val="DADADA"/>
        </a:accent4>
        <a:accent5>
          <a:srgbClr val="B2C1DB"/>
        </a:accent5>
        <a:accent6>
          <a:srgbClr val="8CA950"/>
        </a:accent6>
        <a:hlink>
          <a:srgbClr val="0000FF"/>
        </a:hlink>
        <a:folHlink>
          <a:srgbClr val="800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Tessella - Financial 4">
        <a:dk1>
          <a:srgbClr val="1F497D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ABB1BF"/>
        </a:accent3>
        <a:accent4>
          <a:srgbClr val="DADADA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Tessella - Recruitment">
  <a:themeElements>
    <a:clrScheme name="Tessella_Light">
      <a:dk1>
        <a:srgbClr val="1F497D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ssella - Recruitment 1">
        <a:dk1>
          <a:srgbClr val="1F497D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ABB1BF"/>
        </a:accent3>
        <a:accent4>
          <a:srgbClr val="DADADA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ssella - Recruitment 2">
        <a:dk1>
          <a:srgbClr val="1F497D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ABB1BF"/>
        </a:accent3>
        <a:accent4>
          <a:srgbClr val="DADADA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ssella - Recruitment 3">
        <a:dk1>
          <a:srgbClr val="1F497D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9BBB59"/>
        </a:accent2>
        <a:accent3>
          <a:srgbClr val="ABB1BF"/>
        </a:accent3>
        <a:accent4>
          <a:srgbClr val="DADADA"/>
        </a:accent4>
        <a:accent5>
          <a:srgbClr val="B2C1DB"/>
        </a:accent5>
        <a:accent6>
          <a:srgbClr val="8CA950"/>
        </a:accent6>
        <a:hlink>
          <a:srgbClr val="0000FF"/>
        </a:hlink>
        <a:folHlink>
          <a:srgbClr val="800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ssella - Recruitment 4">
        <a:dk1>
          <a:srgbClr val="1F497D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ABB1BF"/>
        </a:accent3>
        <a:accent4>
          <a:srgbClr val="DADADA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Tessella_Light</Template>
  <TotalTime>11043</TotalTime>
  <Words>573</Words>
  <Application>Microsoft Office PowerPoint</Application>
  <PresentationFormat>On-screen Show (4:3)</PresentationFormat>
  <Paragraphs>133</Paragraphs>
  <Slides>11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5" baseType="lpstr">
      <vt:lpstr>Tessella_Light</vt:lpstr>
      <vt:lpstr>Tessella - Cogs</vt:lpstr>
      <vt:lpstr>Tessella - Financial</vt:lpstr>
      <vt:lpstr>1_Tessella - Financial</vt:lpstr>
      <vt:lpstr>Tessella - Honeycomb</vt:lpstr>
      <vt:lpstr>2_Tessella - Financial</vt:lpstr>
      <vt:lpstr>Tessella - Investment</vt:lpstr>
      <vt:lpstr>3_Tessella - Financial</vt:lpstr>
      <vt:lpstr>Tessella - Recruitment</vt:lpstr>
      <vt:lpstr>Tessella - Strategic Direct</vt:lpstr>
      <vt:lpstr>Tessella - Blank</vt:lpstr>
      <vt:lpstr>1_Tessella - Blank</vt:lpstr>
      <vt:lpstr>Custom Design</vt:lpstr>
      <vt:lpstr>Bitmap Image</vt:lpstr>
      <vt:lpstr>PowerPoint Presentation</vt:lpstr>
      <vt:lpstr>Agenda</vt:lpstr>
      <vt:lpstr>Preservica: World Leading Digital Preservation</vt:lpstr>
      <vt:lpstr>Types of metadata</vt:lpstr>
      <vt:lpstr>Variable metadata schemas</vt:lpstr>
      <vt:lpstr>Why is this a problem?</vt:lpstr>
      <vt:lpstr>Our Solution 1/2</vt:lpstr>
      <vt:lpstr>Our Solution 2/2</vt:lpstr>
      <vt:lpstr>Advantages</vt:lpstr>
      <vt:lpstr>Disadvantages</vt:lpstr>
      <vt:lpstr>Conclusions</vt:lpstr>
    </vt:vector>
  </TitlesOfParts>
  <Company>Tessella Ltd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V5.R1.M0</dc:subject>
  <dc:creator>Mike Quinn</dc:creator>
  <cp:lastModifiedBy>Robert Sharpe</cp:lastModifiedBy>
  <cp:revision>623</cp:revision>
  <cp:lastPrinted>2014-05-06T16:34:25Z</cp:lastPrinted>
  <dcterms:created xsi:type="dcterms:W3CDTF">2013-04-29T16:54:56Z</dcterms:created>
  <dcterms:modified xsi:type="dcterms:W3CDTF">2014-09-11T07:12:33Z</dcterms:modified>
</cp:coreProperties>
</file>